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1228" r:id="rId2"/>
    <p:sldId id="1059" r:id="rId3"/>
    <p:sldId id="1061" r:id="rId4"/>
    <p:sldId id="1227" r:id="rId5"/>
    <p:sldId id="1203" r:id="rId6"/>
    <p:sldId id="1204" r:id="rId7"/>
    <p:sldId id="1205" r:id="rId8"/>
    <p:sldId id="1206" r:id="rId9"/>
    <p:sldId id="1207" r:id="rId10"/>
    <p:sldId id="1208" r:id="rId11"/>
    <p:sldId id="1209" r:id="rId12"/>
    <p:sldId id="1210" r:id="rId13"/>
    <p:sldId id="1211" r:id="rId14"/>
    <p:sldId id="1212" r:id="rId15"/>
    <p:sldId id="1213" r:id="rId16"/>
    <p:sldId id="1214" r:id="rId17"/>
    <p:sldId id="1215" r:id="rId18"/>
    <p:sldId id="1216" r:id="rId19"/>
    <p:sldId id="1217" r:id="rId20"/>
    <p:sldId id="1218" r:id="rId21"/>
    <p:sldId id="1219" r:id="rId22"/>
    <p:sldId id="1220" r:id="rId23"/>
    <p:sldId id="1221" r:id="rId24"/>
    <p:sldId id="1222" r:id="rId25"/>
    <p:sldId id="1223" r:id="rId26"/>
    <p:sldId id="1202" r:id="rId27"/>
    <p:sldId id="1062" r:id="rId28"/>
    <p:sldId id="1063" r:id="rId29"/>
    <p:sldId id="1064" r:id="rId30"/>
    <p:sldId id="1065" r:id="rId31"/>
    <p:sldId id="1102" r:id="rId32"/>
    <p:sldId id="1103" r:id="rId33"/>
    <p:sldId id="1104" r:id="rId34"/>
    <p:sldId id="1105" r:id="rId35"/>
    <p:sldId id="1106" r:id="rId36"/>
    <p:sldId id="1107" r:id="rId37"/>
    <p:sldId id="1108" r:id="rId38"/>
    <p:sldId id="1109" r:id="rId39"/>
    <p:sldId id="1110" r:id="rId40"/>
    <p:sldId id="1111" r:id="rId41"/>
    <p:sldId id="1112" r:id="rId42"/>
    <p:sldId id="1113" r:id="rId43"/>
    <p:sldId id="1114" r:id="rId44"/>
    <p:sldId id="1115" r:id="rId45"/>
    <p:sldId id="1116" r:id="rId46"/>
    <p:sldId id="1117" r:id="rId47"/>
    <p:sldId id="1118" r:id="rId48"/>
    <p:sldId id="1119" r:id="rId49"/>
    <p:sldId id="1120" r:id="rId50"/>
    <p:sldId id="1121" r:id="rId51"/>
    <p:sldId id="1122" r:id="rId52"/>
    <p:sldId id="1123" r:id="rId53"/>
    <p:sldId id="1124" r:id="rId54"/>
    <p:sldId id="1230" r:id="rId55"/>
    <p:sldId id="1229" r:id="rId56"/>
    <p:sldId id="1226"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A3149"/>
    <a:srgbClr val="662D49"/>
    <a:srgbClr val="663749"/>
    <a:srgbClr val="6626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6" autoAdjust="0"/>
    <p:restoredTop sz="95332" autoAdjust="0"/>
  </p:normalViewPr>
  <p:slideViewPr>
    <p:cSldViewPr snapToGrid="0" snapToObjects="1">
      <p:cViewPr varScale="1">
        <p:scale>
          <a:sx n="106" d="100"/>
          <a:sy n="106" d="100"/>
        </p:scale>
        <p:origin x="917" y="82"/>
      </p:cViewPr>
      <p:guideLst>
        <p:guide orient="horz" pos="162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1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B5E162-9D79-2943-B0A3-211BF28B7513}" type="datetimeFigureOut">
              <a:rPr lang="en-US" smtClean="0"/>
              <a:t>6/13/2023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22E400-0EC4-CD46-9C72-78BD5E94273C}" type="slidenum">
              <a:rPr lang="en-US" smtClean="0"/>
              <a:t>‹#›</a:t>
            </a:fld>
            <a:endParaRPr lang="en-US" dirty="0"/>
          </a:p>
        </p:txBody>
      </p:sp>
    </p:spTree>
    <p:extLst>
      <p:ext uri="{BB962C8B-B14F-4D97-AF65-F5344CB8AC3E}">
        <p14:creationId xmlns:p14="http://schemas.microsoft.com/office/powerpoint/2010/main" val="2457242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AB52-94AF-9448-9B1C-7768B1879D49}" type="datetimeFigureOut">
              <a:rPr lang="en-US" smtClean="0"/>
              <a:t>6/13/2023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447283-AD3B-EE49-8B53-C7D74121EF4E}" type="slidenum">
              <a:rPr lang="en-US" smtClean="0"/>
              <a:t>‹#›</a:t>
            </a:fld>
            <a:endParaRPr lang="en-US" dirty="0"/>
          </a:p>
        </p:txBody>
      </p:sp>
    </p:spTree>
    <p:extLst>
      <p:ext uri="{BB962C8B-B14F-4D97-AF65-F5344CB8AC3E}">
        <p14:creationId xmlns:p14="http://schemas.microsoft.com/office/powerpoint/2010/main" val="2423512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15959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8"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9" name="Group 8"/>
          <p:cNvGrpSpPr/>
          <p:nvPr userDrawn="1"/>
        </p:nvGrpSpPr>
        <p:grpSpPr>
          <a:xfrm>
            <a:off x="-5079" y="708812"/>
            <a:ext cx="8691879" cy="47507"/>
            <a:chOff x="685800" y="1794746"/>
            <a:chExt cx="7772400" cy="179475"/>
          </a:xfrm>
        </p:grpSpPr>
        <p:sp>
          <p:nvSpPr>
            <p:cNvPr id="10" name="Rectangle 9"/>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Rectangle 1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976028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Tree>
    <p:extLst>
      <p:ext uri="{BB962C8B-B14F-4D97-AF65-F5344CB8AC3E}">
        <p14:creationId xmlns:p14="http://schemas.microsoft.com/office/powerpoint/2010/main" val="2900341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40" name="Oval 39"/>
          <p:cNvSpPr/>
          <p:nvPr userDrawn="1"/>
        </p:nvSpPr>
        <p:spPr>
          <a:xfrm>
            <a:off x="1602040" y="1009064"/>
            <a:ext cx="3742766" cy="37410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41" name="Oval 40"/>
          <p:cNvSpPr/>
          <p:nvPr userDrawn="1"/>
        </p:nvSpPr>
        <p:spPr>
          <a:xfrm>
            <a:off x="3764025" y="997539"/>
            <a:ext cx="3742766" cy="374276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2" name="Title 1"/>
          <p:cNvSpPr>
            <a:spLocks noGrp="1"/>
          </p:cNvSpPr>
          <p:nvPr>
            <p:ph type="title" hasCustomPrompt="1"/>
          </p:nvPr>
        </p:nvSpPr>
        <p:spPr>
          <a:xfrm>
            <a:off x="1622280" y="2589950"/>
            <a:ext cx="1947510" cy="652254"/>
          </a:xfrm>
          <a:prstGeom prst="rect">
            <a:avLst/>
          </a:prstGeom>
        </p:spPr>
        <p:txBody>
          <a:bodyPr anchor="ctr">
            <a:noAutofit/>
          </a:bodyPr>
          <a:lstStyle>
            <a:lvl1pPr algn="ctr">
              <a:defRPr sz="1800" b="0">
                <a:solidFill>
                  <a:schemeClr val="bg1"/>
                </a:solidFill>
              </a:defRPr>
            </a:lvl1pPr>
          </a:lstStyle>
          <a:p>
            <a:r>
              <a:rPr lang="en-US" dirty="0"/>
              <a:t>CLICK TO EDIT MASTER TITLE STYLE</a:t>
            </a:r>
          </a:p>
        </p:txBody>
      </p:sp>
      <p:grpSp>
        <p:nvGrpSpPr>
          <p:cNvPr id="16" name="Group 15"/>
          <p:cNvGrpSpPr/>
          <p:nvPr userDrawn="1"/>
        </p:nvGrpSpPr>
        <p:grpSpPr>
          <a:xfrm>
            <a:off x="-5079" y="708812"/>
            <a:ext cx="8691879" cy="47507"/>
            <a:chOff x="685800" y="1794746"/>
            <a:chExt cx="7772400" cy="179475"/>
          </a:xfrm>
        </p:grpSpPr>
        <p:sp>
          <p:nvSpPr>
            <p:cNvPr id="17" name="Rectangle 1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 name="Rectangle 1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3" name="Text Placeholder 22"/>
          <p:cNvSpPr>
            <a:spLocks noGrp="1"/>
          </p:cNvSpPr>
          <p:nvPr>
            <p:ph type="body" sz="quarter" idx="13"/>
          </p:nvPr>
        </p:nvSpPr>
        <p:spPr>
          <a:xfrm>
            <a:off x="310162" y="0"/>
            <a:ext cx="7986713" cy="708422"/>
          </a:xfrm>
        </p:spPr>
        <p:txBody>
          <a:bodyPr anchor="ctr">
            <a:normAutofit/>
          </a:bodyPr>
          <a:lstStyle>
            <a:lvl1pPr marL="0" indent="0">
              <a:buNone/>
              <a:defRPr sz="3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25"/>
          <p:cNvSpPr>
            <a:spLocks noGrp="1"/>
          </p:cNvSpPr>
          <p:nvPr>
            <p:ph type="body" sz="quarter" idx="14" hasCustomPrompt="1"/>
          </p:nvPr>
        </p:nvSpPr>
        <p:spPr>
          <a:xfrm>
            <a:off x="3569790" y="2589610"/>
            <a:ext cx="1968500" cy="652462"/>
          </a:xfrm>
        </p:spPr>
        <p:txBody>
          <a:bodyPr anchor="ctr">
            <a:noAutofit/>
          </a:bodyPr>
          <a:lstStyle>
            <a:lvl1pPr marL="0" indent="0" algn="ctr">
              <a:buNone/>
              <a:defRPr sz="1800">
                <a:solidFill>
                  <a:schemeClr val="bg1"/>
                </a:solidFill>
              </a:defRPr>
            </a:lvl1pPr>
          </a:lstStyle>
          <a:p>
            <a:pPr lvl="0"/>
            <a:r>
              <a:rPr lang="en-US" dirty="0"/>
              <a:t>CLICK TO EDIT MASTER TEXT STYLE</a:t>
            </a:r>
          </a:p>
        </p:txBody>
      </p:sp>
      <p:sp>
        <p:nvSpPr>
          <p:cNvPr id="28" name="Text Placeholder 27"/>
          <p:cNvSpPr>
            <a:spLocks noGrp="1"/>
          </p:cNvSpPr>
          <p:nvPr>
            <p:ph type="body" sz="quarter" idx="15" hasCustomPrompt="1"/>
          </p:nvPr>
        </p:nvSpPr>
        <p:spPr>
          <a:xfrm>
            <a:off x="5538290" y="2589610"/>
            <a:ext cx="1968500" cy="652462"/>
          </a:xfrm>
        </p:spPr>
        <p:txBody>
          <a:bodyPr anchor="ctr">
            <a:noAutofit/>
          </a:bodyPr>
          <a:lstStyle>
            <a:lvl1pPr marL="0" indent="0" algn="ctr">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a:t>
            </a:r>
          </a:p>
        </p:txBody>
      </p:sp>
    </p:spTree>
    <p:extLst>
      <p:ext uri="{BB962C8B-B14F-4D97-AF65-F5344CB8AC3E}">
        <p14:creationId xmlns:p14="http://schemas.microsoft.com/office/powerpoint/2010/main" val="113551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9899" y="4582584"/>
            <a:ext cx="2229555" cy="39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5075"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42334" y="4233334"/>
            <a:ext cx="9242778" cy="91657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bg1"/>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42334" y="4185826"/>
            <a:ext cx="9203267"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8396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312469" y="4593469"/>
            <a:ext cx="2229555" cy="52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4817"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21" name="Group 20"/>
          <p:cNvGrpSpPr/>
          <p:nvPr userDrawn="1"/>
        </p:nvGrpSpPr>
        <p:grpSpPr>
          <a:xfrm>
            <a:off x="-42334" y="4185826"/>
            <a:ext cx="9203267"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920860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363798" y="4553643"/>
            <a:ext cx="2229555" cy="589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25400" y="1011586"/>
            <a:ext cx="9186334" cy="4138319"/>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21167" y="-3292"/>
            <a:ext cx="9178768" cy="9673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231435"/>
            <a:ext cx="8220956" cy="455768"/>
          </a:xfrm>
        </p:spPr>
        <p:txBody>
          <a:bodyPr anchor="ct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21168" y="964078"/>
            <a:ext cx="9175834"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279852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85800" y="23116"/>
            <a:ext cx="7772400" cy="719834"/>
          </a:xfrm>
        </p:spPr>
        <p:txBody>
          <a:bodyPr/>
          <a:lstStyle/>
          <a:p>
            <a:r>
              <a:rPr lang="en-US" dirty="0"/>
              <a:t>Click to edit Master title style</a:t>
            </a:r>
          </a:p>
        </p:txBody>
      </p:sp>
      <p:sp>
        <p:nvSpPr>
          <p:cNvPr id="3" name="Content Placeholder 2"/>
          <p:cNvSpPr>
            <a:spLocks noGrp="1"/>
          </p:cNvSpPr>
          <p:nvPr userDrawn="1">
            <p:ph idx="1" hasCustomPrompt="1"/>
          </p:nvPr>
        </p:nvSpPr>
        <p:spPr>
          <a:xfrm>
            <a:off x="685800" y="914401"/>
            <a:ext cx="7772400" cy="3737372"/>
          </a:xfrm>
        </p:spPr>
        <p:txBody>
          <a:bodyPr/>
          <a:lstStyle>
            <a:lvl1pPr marL="257175" marR="0" indent="-257175" algn="l" defTabSz="685800" rtl="0" eaLnBrk="1" fontAlgn="base" latinLnBrk="0" hangingPunct="1">
              <a:lnSpc>
                <a:spcPct val="100000"/>
              </a:lnSpc>
              <a:spcBef>
                <a:spcPct val="20000"/>
              </a:spcBef>
              <a:spcAft>
                <a:spcPct val="0"/>
              </a:spcAft>
              <a:buClrTx/>
              <a:buSzPct val="100000"/>
              <a:buFont typeface="Wingdings" panose="05000000000000000000" pitchFamily="2" charset="2"/>
              <a:buChar char="§"/>
              <a:tabLst/>
              <a:defRPr/>
            </a:lvl1pPr>
            <a:lvl2pPr marL="557213" marR="0" indent="-214313" algn="l" defTabSz="685800" rtl="0" eaLnBrk="1" fontAlgn="base" latinLnBrk="0" hangingPunct="1">
              <a:lnSpc>
                <a:spcPct val="100000"/>
              </a:lnSpc>
              <a:spcBef>
                <a:spcPct val="20000"/>
              </a:spcBef>
              <a:spcAft>
                <a:spcPct val="0"/>
              </a:spcAft>
              <a:buClrTx/>
              <a:buSzPct val="75000"/>
              <a:buFont typeface="Wingdings" panose="05000000000000000000" pitchFamily="2" charset="2"/>
              <a:buChar char="§"/>
              <a:tabLst/>
              <a:defRPr>
                <a:solidFill>
                  <a:schemeClr val="accent2">
                    <a:lumMod val="75000"/>
                    <a:lumOff val="25000"/>
                  </a:schemeClr>
                </a:solidFill>
              </a:defRPr>
            </a:lvl2pPr>
            <a:lvl3pPr marL="857250" marR="0" indent="-171450" algn="l" defTabSz="685800" rtl="0" eaLnBrk="1" fontAlgn="base" latinLnBrk="0" hangingPunct="1">
              <a:lnSpc>
                <a:spcPct val="100000"/>
              </a:lnSpc>
              <a:spcBef>
                <a:spcPct val="20000"/>
              </a:spcBef>
              <a:spcAft>
                <a:spcPct val="0"/>
              </a:spcAft>
              <a:buClrTx/>
              <a:buSzPct val="75000"/>
              <a:buFont typeface="Wingdings" pitchFamily="2" charset="2"/>
              <a:buChar char="§"/>
              <a:tabLst/>
              <a:defRPr/>
            </a:lvl3pPr>
            <a:lvl4pPr marL="1200150" marR="0" indent="-171450" algn="l" defTabSz="685800" rtl="0" eaLnBrk="1" fontAlgn="base" latinLnBrk="0" hangingPunct="1">
              <a:lnSpc>
                <a:spcPct val="100000"/>
              </a:lnSpc>
              <a:spcBef>
                <a:spcPct val="20000"/>
              </a:spcBef>
              <a:spcAft>
                <a:spcPct val="0"/>
              </a:spcAft>
              <a:buClrTx/>
              <a:buSzTx/>
              <a:buFont typeface="Arial" pitchFamily="34" charset="0"/>
              <a:buChar char="•"/>
              <a:tabLst/>
              <a:defRPr>
                <a:solidFill>
                  <a:schemeClr val="accent2">
                    <a:lumMod val="75000"/>
                    <a:lumOff val="25000"/>
                  </a:schemeClr>
                </a:solidFill>
              </a:defRPr>
            </a:lvl4pPr>
            <a:lvl5pPr marL="1543050" marR="0" indent="-171450" algn="l" defTabSz="685800" rtl="0" eaLnBrk="1" fontAlgn="base" latinLnBrk="0" hangingPunct="1">
              <a:lnSpc>
                <a:spcPct val="100000"/>
              </a:lnSpc>
              <a:spcBef>
                <a:spcPct val="20000"/>
              </a:spcBef>
              <a:spcAft>
                <a:spcPct val="0"/>
              </a:spcAft>
              <a:buClrTx/>
              <a:buSzTx/>
              <a:buFont typeface="Arial" pitchFamily="34" charset="0"/>
              <a:buChar char="˗"/>
              <a:tabLst/>
              <a:defRPr/>
            </a:lvl5pPr>
          </a:lstStyle>
          <a:p>
            <a:pPr marL="257175" marR="0" lvl="0" indent="-257175" algn="l" defTabSz="685800" rtl="0" eaLnBrk="1" fontAlgn="base" latinLnBrk="0" hangingPunct="1">
              <a:lnSpc>
                <a:spcPct val="100000"/>
              </a:lnSpc>
              <a:spcBef>
                <a:spcPct val="20000"/>
              </a:spcBef>
              <a:spcAft>
                <a:spcPct val="0"/>
              </a:spcAft>
              <a:buClrTx/>
              <a:buSzPct val="100000"/>
              <a:buFont typeface="Wingdings" panose="05000000000000000000" pitchFamily="2" charset="2"/>
              <a:buChar char="§"/>
              <a:tabLst/>
              <a:defRPr/>
            </a:pPr>
            <a:r>
              <a:rPr kumimoji="0" lang="en-US" sz="1800" b="0" i="0" u="none" strike="noStrike" kern="1200" cap="none" spc="0" normalizeH="0" baseline="0" noProof="0" dirty="0">
                <a:ln>
                  <a:noFill/>
                </a:ln>
                <a:solidFill>
                  <a:srgbClr val="0F243E"/>
                </a:solidFill>
                <a:effectLst/>
                <a:uLnTx/>
                <a:uFillTx/>
                <a:latin typeface="+mn-lt"/>
                <a:ea typeface="+mn-ea"/>
                <a:cs typeface="+mn-cs"/>
              </a:rPr>
              <a:t>Click to edit Master text styles</a:t>
            </a:r>
          </a:p>
          <a:p>
            <a:pPr marL="557213" marR="0" lvl="1" indent="-214313" algn="l" defTabSz="685800" rtl="0" eaLnBrk="1" fontAlgn="base" latinLnBrk="0" hangingPunct="1">
              <a:lnSpc>
                <a:spcPct val="100000"/>
              </a:lnSpc>
              <a:spcBef>
                <a:spcPct val="20000"/>
              </a:spcBef>
              <a:spcAft>
                <a:spcPct val="0"/>
              </a:spcAft>
              <a:buClrTx/>
              <a:buSzPct val="75000"/>
              <a:buFont typeface="Wingdings" panose="05000000000000000000" pitchFamily="2" charset="2"/>
              <a:buChar char="§"/>
              <a:tabLst/>
              <a:defRPr/>
            </a:pPr>
            <a:r>
              <a:rPr kumimoji="0" lang="en-US" sz="1500" b="0" i="0" u="none" strike="noStrike" kern="1200" cap="none" spc="0" normalizeH="0" baseline="0" noProof="0" dirty="0">
                <a:ln>
                  <a:noFill/>
                </a:ln>
                <a:solidFill>
                  <a:srgbClr val="0F243E">
                    <a:lumMod val="75000"/>
                    <a:lumOff val="25000"/>
                  </a:srgbClr>
                </a:solidFill>
                <a:effectLst/>
                <a:uLnTx/>
                <a:uFillTx/>
                <a:latin typeface="+mn-lt"/>
                <a:ea typeface="+mn-ea"/>
                <a:cs typeface="+mn-cs"/>
              </a:rPr>
              <a:t>Second level</a:t>
            </a:r>
          </a:p>
          <a:p>
            <a:pPr marL="857250" marR="0" lvl="2" indent="-171450" algn="l" defTabSz="685800" rtl="0" eaLnBrk="1" fontAlgn="base" latinLnBrk="0" hangingPunct="1">
              <a:lnSpc>
                <a:spcPct val="100000"/>
              </a:lnSpc>
              <a:spcBef>
                <a:spcPct val="20000"/>
              </a:spcBef>
              <a:spcAft>
                <a:spcPct val="0"/>
              </a:spcAft>
              <a:buClrTx/>
              <a:buSzPct val="75000"/>
              <a:buFont typeface="Wingdings" pitchFamily="2" charset="2"/>
              <a:buChar char="§"/>
              <a:tabLst/>
              <a:defRPr/>
            </a:pPr>
            <a:r>
              <a:rPr kumimoji="0" lang="en-US" sz="1350" b="0" i="0" u="none" strike="noStrike" kern="1200" cap="none" spc="0" normalizeH="0" baseline="0" noProof="0" dirty="0">
                <a:ln>
                  <a:noFill/>
                </a:ln>
                <a:solidFill>
                  <a:srgbClr val="0F243E"/>
                </a:solidFill>
                <a:effectLst/>
                <a:uLnTx/>
                <a:uFillTx/>
                <a:latin typeface="+mn-lt"/>
                <a:ea typeface="+mn-ea"/>
                <a:cs typeface="+mn-cs"/>
              </a:rPr>
              <a:t>Third level</a:t>
            </a:r>
          </a:p>
          <a:p>
            <a:pPr marL="1200150" marR="0" lvl="3" indent="-171450" algn="l" defTabSz="685800" rtl="0" eaLnBrk="1" fontAlgn="base" latinLnBrk="0" hangingPunct="1">
              <a:lnSpc>
                <a:spcPct val="100000"/>
              </a:lnSpc>
              <a:spcBef>
                <a:spcPct val="2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F243E">
                    <a:lumMod val="75000"/>
                    <a:lumOff val="25000"/>
                  </a:srgbClr>
                </a:solidFill>
                <a:effectLst/>
                <a:uLnTx/>
                <a:uFillTx/>
                <a:latin typeface="+mn-lt"/>
                <a:ea typeface="+mn-ea"/>
                <a:cs typeface="+mn-cs"/>
              </a:rPr>
              <a:t>Fourth level</a:t>
            </a:r>
          </a:p>
          <a:p>
            <a:pPr marL="1543050" marR="0" lvl="4" indent="-171450" algn="l" defTabSz="685800" rtl="0" eaLnBrk="1" fontAlgn="base" latinLnBrk="0" hangingPunct="1">
              <a:lnSpc>
                <a:spcPct val="100000"/>
              </a:lnSpc>
              <a:spcBef>
                <a:spcPct val="20000"/>
              </a:spcBef>
              <a:spcAft>
                <a:spcPct val="0"/>
              </a:spcAft>
              <a:buClrTx/>
              <a:buSzTx/>
              <a:buFont typeface="Arial" pitchFamily="34" charset="0"/>
              <a:buChar char="˗"/>
              <a:tabLst/>
              <a:defRPr/>
            </a:pPr>
            <a:r>
              <a:rPr kumimoji="0" lang="en-US" sz="1050" b="0" i="0" u="none" strike="noStrike" kern="1200" cap="none" spc="0" normalizeH="0" baseline="0" noProof="0" dirty="0">
                <a:ln>
                  <a:noFill/>
                </a:ln>
                <a:solidFill>
                  <a:srgbClr val="0F243E"/>
                </a:solidFill>
                <a:effectLst/>
                <a:uLnTx/>
                <a:uFillTx/>
                <a:latin typeface="+mn-lt"/>
                <a:ea typeface="+mn-ea"/>
                <a:cs typeface="+mn-cs"/>
              </a:rPr>
              <a:t>Fifth level</a:t>
            </a:r>
          </a:p>
        </p:txBody>
      </p:sp>
      <p:sp>
        <p:nvSpPr>
          <p:cNvPr id="8" name="Slide Number Placeholder 1"/>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500">
                <a:solidFill>
                  <a:schemeClr val="tx1"/>
                </a:solidFill>
                <a:latin typeface="+mj-lt"/>
              </a:defRPr>
            </a:lvl1pPr>
          </a:lstStyle>
          <a:p>
            <a:fld id="{0C921938-476A-4922-BE24-3B8F6A2854D9}" type="slidenum">
              <a:rPr lang="en-US" smtClean="0"/>
              <a:pPr/>
              <a:t>‹#›</a:t>
            </a:fld>
            <a:endParaRPr lang="en-US" dirty="0"/>
          </a:p>
        </p:txBody>
      </p:sp>
    </p:spTree>
    <p:extLst>
      <p:ext uri="{BB962C8B-B14F-4D97-AF65-F5344CB8AC3E}">
        <p14:creationId xmlns:p14="http://schemas.microsoft.com/office/powerpoint/2010/main" val="1047268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p:cNvSpPr/>
          <p:nvPr userDrawn="1"/>
        </p:nvSpPr>
        <p:spPr>
          <a:xfrm>
            <a:off x="9" y="0"/>
            <a:ext cx="9143999" cy="51435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pic>
        <p:nvPicPr>
          <p:cNvPr id="13" name="Picture 12" descr="1-line-bluetext-colorshiel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0" y="4699003"/>
            <a:ext cx="1809092" cy="347472"/>
          </a:xfrm>
          <a:prstGeom prst="rect">
            <a:avLst/>
          </a:prstGeom>
        </p:spPr>
      </p:pic>
    </p:spTree>
    <p:extLst>
      <p:ext uri="{BB962C8B-B14F-4D97-AF65-F5344CB8AC3E}">
        <p14:creationId xmlns:p14="http://schemas.microsoft.com/office/powerpoint/2010/main" val="20223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5" name="Picture 14" descr="upennwatermark.pdf"/>
          <p:cNvPicPr>
            <a:picLocks/>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6156" cy="3745963"/>
          </a:xfrm>
          <a:prstGeom prst="rect">
            <a:avLst/>
          </a:prstGeom>
        </p:spPr>
      </p:pic>
      <p:sp>
        <p:nvSpPr>
          <p:cNvPr id="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1" name="Group 10"/>
          <p:cNvGrpSpPr/>
          <p:nvPr userDrawn="1"/>
        </p:nvGrpSpPr>
        <p:grpSpPr>
          <a:xfrm>
            <a:off x="-5079" y="708812"/>
            <a:ext cx="8691879" cy="47507"/>
            <a:chOff x="685800" y="1794746"/>
            <a:chExt cx="7772400" cy="179475"/>
          </a:xfrm>
        </p:grpSpPr>
        <p:sp>
          <p:nvSpPr>
            <p:cNvPr id="12" name="Rectangle 1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 name="Rectangle 1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75485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1"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15261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pic>
        <p:nvPicPr>
          <p:cNvPr id="18" name="Picture 17" descr="upennwatermark.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8896" cy="3749040"/>
          </a:xfrm>
          <a:prstGeom prst="rect">
            <a:avLst/>
          </a:prstGeom>
        </p:spPr>
      </p:pic>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66939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04904"/>
            <a:ext cx="4038600" cy="348972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04902"/>
            <a:ext cx="4038600" cy="348972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0"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1" name="Group 10"/>
          <p:cNvGrpSpPr/>
          <p:nvPr userDrawn="1"/>
        </p:nvGrpSpPr>
        <p:grpSpPr>
          <a:xfrm>
            <a:off x="-5079" y="708812"/>
            <a:ext cx="8691879"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92384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67992"/>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546495"/>
            <a:ext cx="4040188"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3" y="1066669"/>
            <a:ext cx="4041775"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3" y="1546495"/>
            <a:ext cx="4041775"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51427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sidebar">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142182" y="1782939"/>
            <a:ext cx="2544621" cy="479822"/>
          </a:xfrm>
        </p:spPr>
        <p:txBody>
          <a:bodyPr anchor="b">
            <a:noAutofit/>
          </a:bodyPr>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2182" y="2310651"/>
            <a:ext cx="2544621" cy="2282515"/>
          </a:xfrm>
        </p:spPr>
        <p:txBody>
          <a:bodyPr>
            <a:normAutofit/>
          </a:bodyPr>
          <a:lstStyle>
            <a:lvl1pPr marL="342900" marR="0" indent="-342900" algn="l" defTabSz="457200" rtl="0" eaLnBrk="1" fontAlgn="auto" latinLnBrk="0" hangingPunct="1">
              <a:lnSpc>
                <a:spcPct val="100000"/>
              </a:lnSpc>
              <a:spcBef>
                <a:spcPct val="20000"/>
              </a:spcBef>
              <a:spcAft>
                <a:spcPts val="0"/>
              </a:spcAft>
              <a:buClr>
                <a:schemeClr val="tx1"/>
              </a:buClr>
              <a:buSzTx/>
              <a:buFont typeface="Arial"/>
              <a:buChar char="•"/>
              <a:tabLst/>
              <a:defRPr sz="16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lvl="0"/>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cxnSp>
        <p:nvCxnSpPr>
          <p:cNvPr id="23" name="Straight Connector 22"/>
          <p:cNvCxnSpPr/>
          <p:nvPr userDrawn="1"/>
        </p:nvCxnSpPr>
        <p:spPr>
          <a:xfrm>
            <a:off x="5908842" y="1099992"/>
            <a:ext cx="0" cy="359901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5"/>
          <p:cNvSpPr>
            <a:spLocks noGrp="1"/>
          </p:cNvSpPr>
          <p:nvPr>
            <p:ph sz="quarter" idx="14"/>
          </p:nvPr>
        </p:nvSpPr>
        <p:spPr>
          <a:xfrm>
            <a:off x="310162" y="148515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5" name="Content Placeholder 5"/>
          <p:cNvSpPr>
            <a:spLocks noGrp="1"/>
          </p:cNvSpPr>
          <p:nvPr>
            <p:ph sz="quarter" idx="15"/>
          </p:nvPr>
        </p:nvSpPr>
        <p:spPr>
          <a:xfrm>
            <a:off x="310162" y="180834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6" name="Content Placeholder 5"/>
          <p:cNvSpPr>
            <a:spLocks noGrp="1"/>
          </p:cNvSpPr>
          <p:nvPr>
            <p:ph sz="quarter" idx="16"/>
          </p:nvPr>
        </p:nvSpPr>
        <p:spPr>
          <a:xfrm>
            <a:off x="310162" y="235369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7" name="Content Placeholder 5"/>
          <p:cNvSpPr>
            <a:spLocks noGrp="1"/>
          </p:cNvSpPr>
          <p:nvPr>
            <p:ph sz="quarter" idx="17"/>
          </p:nvPr>
        </p:nvSpPr>
        <p:spPr>
          <a:xfrm>
            <a:off x="310162" y="26768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8" name="Content Placeholder 5"/>
          <p:cNvSpPr>
            <a:spLocks noGrp="1"/>
          </p:cNvSpPr>
          <p:nvPr>
            <p:ph sz="quarter" idx="18"/>
          </p:nvPr>
        </p:nvSpPr>
        <p:spPr>
          <a:xfrm>
            <a:off x="310162" y="3191895"/>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9" name="Content Placeholder 5"/>
          <p:cNvSpPr>
            <a:spLocks noGrp="1"/>
          </p:cNvSpPr>
          <p:nvPr>
            <p:ph sz="quarter" idx="19"/>
          </p:nvPr>
        </p:nvSpPr>
        <p:spPr>
          <a:xfrm>
            <a:off x="310162" y="35150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7" name="Text Placeholder 6"/>
          <p:cNvSpPr>
            <a:spLocks noGrp="1"/>
          </p:cNvSpPr>
          <p:nvPr>
            <p:ph type="body" sz="quarter" idx="20"/>
          </p:nvPr>
        </p:nvSpPr>
        <p:spPr>
          <a:xfrm>
            <a:off x="309033" y="965872"/>
            <a:ext cx="5295900" cy="419100"/>
          </a:xfrm>
        </p:spPr>
        <p:txBody>
          <a:bodyPr>
            <a:normAutofit/>
          </a:bodyPr>
          <a:lstStyle>
            <a:lvl1pPr marL="0" indent="0">
              <a:buNone/>
              <a:defRPr sz="2000" b="1">
                <a:solidFill>
                  <a:srgbClr val="00144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82612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9" name="Rectangle 18"/>
          <p:cNvSpPr/>
          <p:nvPr/>
        </p:nvSpPr>
        <p:spPr>
          <a:xfrm>
            <a:off x="457210" y="1110136"/>
            <a:ext cx="2198255" cy="1029799"/>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22" name="Rectangle 21"/>
          <p:cNvSpPr/>
          <p:nvPr userDrawn="1"/>
        </p:nvSpPr>
        <p:spPr>
          <a:xfrm>
            <a:off x="457209" y="1110132"/>
            <a:ext cx="2198255" cy="475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nvGrpSpPr>
          <p:cNvPr id="30" name="Group 29"/>
          <p:cNvGrpSpPr/>
          <p:nvPr userDrawn="1"/>
        </p:nvGrpSpPr>
        <p:grpSpPr>
          <a:xfrm>
            <a:off x="457198" y="2210973"/>
            <a:ext cx="3035300" cy="1029799"/>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grpSp>
        <p:nvGrpSpPr>
          <p:cNvPr id="33" name="Group 32"/>
          <p:cNvGrpSpPr/>
          <p:nvPr userDrawn="1"/>
        </p:nvGrpSpPr>
        <p:grpSpPr>
          <a:xfrm>
            <a:off x="457199" y="3303510"/>
            <a:ext cx="8181976" cy="1029799"/>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36" name="Group 35"/>
          <p:cNvGrpSpPr/>
          <p:nvPr userDrawn="1"/>
        </p:nvGrpSpPr>
        <p:grpSpPr>
          <a:xfrm>
            <a:off x="2746375" y="1110136"/>
            <a:ext cx="2762250" cy="1029799"/>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39" name="Group 38"/>
          <p:cNvGrpSpPr/>
          <p:nvPr userDrawn="1"/>
        </p:nvGrpSpPr>
        <p:grpSpPr>
          <a:xfrm>
            <a:off x="5611092" y="1110136"/>
            <a:ext cx="3028082" cy="1029799"/>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42" name="Group 41"/>
          <p:cNvGrpSpPr/>
          <p:nvPr userDrawn="1"/>
        </p:nvGrpSpPr>
        <p:grpSpPr>
          <a:xfrm>
            <a:off x="3582730" y="2210973"/>
            <a:ext cx="5056446" cy="1029799"/>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sp>
        <p:nvSpPr>
          <p:cNvPr id="24" name="Content Placeholder 5"/>
          <p:cNvSpPr>
            <a:spLocks noGrp="1"/>
          </p:cNvSpPr>
          <p:nvPr>
            <p:ph sz="quarter" idx="14" hasCustomPrompt="1"/>
          </p:nvPr>
        </p:nvSpPr>
        <p:spPr>
          <a:xfrm>
            <a:off x="457201" y="1197944"/>
            <a:ext cx="2198254"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25" name="Content Placeholder 5"/>
          <p:cNvSpPr>
            <a:spLocks noGrp="1"/>
          </p:cNvSpPr>
          <p:nvPr>
            <p:ph sz="quarter" idx="15"/>
          </p:nvPr>
        </p:nvSpPr>
        <p:spPr>
          <a:xfrm>
            <a:off x="457210" y="1775180"/>
            <a:ext cx="2198255"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5" name="Content Placeholder 5"/>
          <p:cNvSpPr>
            <a:spLocks noGrp="1"/>
          </p:cNvSpPr>
          <p:nvPr>
            <p:ph sz="quarter" idx="21" hasCustomPrompt="1"/>
          </p:nvPr>
        </p:nvSpPr>
        <p:spPr>
          <a:xfrm>
            <a:off x="2746376" y="1197944"/>
            <a:ext cx="276225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6" name="Content Placeholder 5"/>
          <p:cNvSpPr>
            <a:spLocks noGrp="1"/>
          </p:cNvSpPr>
          <p:nvPr>
            <p:ph sz="quarter" idx="22"/>
          </p:nvPr>
        </p:nvSpPr>
        <p:spPr>
          <a:xfrm>
            <a:off x="2746378" y="1775180"/>
            <a:ext cx="276225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7" name="Content Placeholder 5"/>
          <p:cNvSpPr>
            <a:spLocks noGrp="1"/>
          </p:cNvSpPr>
          <p:nvPr>
            <p:ph sz="quarter" idx="23" hasCustomPrompt="1"/>
          </p:nvPr>
        </p:nvSpPr>
        <p:spPr>
          <a:xfrm>
            <a:off x="5611093" y="1197944"/>
            <a:ext cx="302808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8" name="Content Placeholder 5"/>
          <p:cNvSpPr>
            <a:spLocks noGrp="1"/>
          </p:cNvSpPr>
          <p:nvPr>
            <p:ph sz="quarter" idx="24"/>
          </p:nvPr>
        </p:nvSpPr>
        <p:spPr>
          <a:xfrm>
            <a:off x="5611099" y="1775180"/>
            <a:ext cx="302808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9" name="Content Placeholder 5"/>
          <p:cNvSpPr>
            <a:spLocks noGrp="1"/>
          </p:cNvSpPr>
          <p:nvPr>
            <p:ph sz="quarter" idx="25" hasCustomPrompt="1"/>
          </p:nvPr>
        </p:nvSpPr>
        <p:spPr>
          <a:xfrm>
            <a:off x="3582731" y="2283875"/>
            <a:ext cx="505644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0" name="Content Placeholder 5"/>
          <p:cNvSpPr>
            <a:spLocks noGrp="1"/>
          </p:cNvSpPr>
          <p:nvPr>
            <p:ph sz="quarter" idx="26"/>
          </p:nvPr>
        </p:nvSpPr>
        <p:spPr>
          <a:xfrm>
            <a:off x="3582730" y="2861109"/>
            <a:ext cx="5056446"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1" name="Content Placeholder 5"/>
          <p:cNvSpPr>
            <a:spLocks noGrp="1"/>
          </p:cNvSpPr>
          <p:nvPr>
            <p:ph sz="quarter" idx="27" hasCustomPrompt="1"/>
          </p:nvPr>
        </p:nvSpPr>
        <p:spPr>
          <a:xfrm>
            <a:off x="457200" y="2283875"/>
            <a:ext cx="3035298"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2" name="Content Placeholder 5"/>
          <p:cNvSpPr>
            <a:spLocks noGrp="1"/>
          </p:cNvSpPr>
          <p:nvPr>
            <p:ph sz="quarter" idx="28"/>
          </p:nvPr>
        </p:nvSpPr>
        <p:spPr>
          <a:xfrm>
            <a:off x="457206" y="2861109"/>
            <a:ext cx="3035299"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3" name="Content Placeholder 5"/>
          <p:cNvSpPr>
            <a:spLocks noGrp="1"/>
          </p:cNvSpPr>
          <p:nvPr>
            <p:ph sz="quarter" idx="29" hasCustomPrompt="1"/>
          </p:nvPr>
        </p:nvSpPr>
        <p:spPr>
          <a:xfrm>
            <a:off x="457201" y="3385708"/>
            <a:ext cx="818197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4" name="Content Placeholder 5"/>
          <p:cNvSpPr>
            <a:spLocks noGrp="1"/>
          </p:cNvSpPr>
          <p:nvPr>
            <p:ph sz="quarter" idx="30"/>
          </p:nvPr>
        </p:nvSpPr>
        <p:spPr>
          <a:xfrm>
            <a:off x="457197" y="3962944"/>
            <a:ext cx="8181980"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Tree>
    <p:extLst>
      <p:ext uri="{BB962C8B-B14F-4D97-AF65-F5344CB8AC3E}">
        <p14:creationId xmlns:p14="http://schemas.microsoft.com/office/powerpoint/2010/main" val="209585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464" y="1029708"/>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8312726" y="4760928"/>
            <a:ext cx="374073" cy="273844"/>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8A758EFE-665F-4341-B5B8-2DAEADA52F6C}" type="slidenum">
              <a:rPr lang="en-US" smtClean="0"/>
              <a:pPr/>
              <a:t>‹#›</a:t>
            </a:fld>
            <a:endParaRPr lang="en-US" dirty="0"/>
          </a:p>
        </p:txBody>
      </p:sp>
      <p:sp>
        <p:nvSpPr>
          <p:cNvPr id="20" name="Title Placeholder 1"/>
          <p:cNvSpPr>
            <a:spLocks noGrp="1"/>
          </p:cNvSpPr>
          <p:nvPr>
            <p:ph type="title"/>
          </p:nvPr>
        </p:nvSpPr>
        <p:spPr>
          <a:xfrm>
            <a:off x="323520" y="-19089"/>
            <a:ext cx="8229600" cy="727900"/>
          </a:xfrm>
          <a:prstGeom prst="rect">
            <a:avLst/>
          </a:prstGeom>
        </p:spPr>
        <p:txBody>
          <a:bodyPr vert="horz" lIns="91440" tIns="45720" rIns="91440" bIns="45720" rtlCol="0" anchor="ctr">
            <a:normAutofit/>
          </a:bodyPr>
          <a:lstStyle/>
          <a:p>
            <a:r>
              <a:rPr lang="en-US" dirty="0"/>
              <a:t>Click to edit Master title style</a:t>
            </a:r>
          </a:p>
        </p:txBody>
      </p:sp>
      <p:grpSp>
        <p:nvGrpSpPr>
          <p:cNvPr id="7" name="Group 6"/>
          <p:cNvGrpSpPr/>
          <p:nvPr userDrawn="1"/>
        </p:nvGrpSpPr>
        <p:grpSpPr>
          <a:xfrm>
            <a:off x="-5079" y="708812"/>
            <a:ext cx="8691879" cy="47507"/>
            <a:chOff x="685800" y="1794746"/>
            <a:chExt cx="7772400" cy="179475"/>
          </a:xfrm>
        </p:grpSpPr>
        <p:sp>
          <p:nvSpPr>
            <p:cNvPr id="8" name="Rectangle 7"/>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 name="Rectangle 9"/>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807833175"/>
      </p:ext>
    </p:extLst>
  </p:cSld>
  <p:clrMap bg1="lt1" tx1="dk1" bg2="lt2" tx2="dk2" accent1="accent1" accent2="accent2" accent3="accent3" accent4="accent4" accent5="accent5" accent6="accent6" hlink="hlink" folHlink="folHlink"/>
  <p:sldLayoutIdLst>
    <p:sldLayoutId id="2147483660" r:id="rId1"/>
    <p:sldLayoutId id="2147483670" r:id="rId2"/>
    <p:sldLayoutId id="2147483668" r:id="rId3"/>
    <p:sldLayoutId id="2147483658" r:id="rId4"/>
    <p:sldLayoutId id="2147483667" r:id="rId5"/>
    <p:sldLayoutId id="2147483652" r:id="rId6"/>
    <p:sldLayoutId id="2147483653" r:id="rId7"/>
    <p:sldLayoutId id="2147483671" r:id="rId8"/>
    <p:sldLayoutId id="2147483672" r:id="rId9"/>
    <p:sldLayoutId id="2147483654" r:id="rId10"/>
    <p:sldLayoutId id="2147483655" r:id="rId11"/>
    <p:sldLayoutId id="2147483656" r:id="rId12"/>
    <p:sldLayoutId id="2147483657" r:id="rId13"/>
    <p:sldLayoutId id="2147483666" r:id="rId14"/>
    <p:sldLayoutId id="2147483669" r:id="rId15"/>
    <p:sldLayoutId id="2147483674" r:id="rId16"/>
  </p:sldLayoutIdLst>
  <p:hf hdr="0" ftr="0" dt="0"/>
  <p:txStyles>
    <p:titleStyle>
      <a:lvl1pPr algn="l" defTabSz="457200" rtl="0" eaLnBrk="1" latinLnBrk="0" hangingPunct="1">
        <a:spcBef>
          <a:spcPct val="0"/>
        </a:spcBef>
        <a:buNone/>
        <a:defRPr sz="3600" kern="1200">
          <a:solidFill>
            <a:srgbClr val="95001A"/>
          </a:solidFill>
          <a:latin typeface="Times New Roman" panose="02020603050405020304" pitchFamily="18" charset="0"/>
          <a:ea typeface="+mj-ea"/>
          <a:cs typeface="Times New Roman" panose="02020603050405020304" pitchFamily="18" charset="0"/>
        </a:defRPr>
      </a:lvl1pPr>
    </p:titleStyle>
    <p:bodyStyle>
      <a:lvl1pPr marL="342900" indent="-342900" algn="l" defTabSz="457200" rtl="0" eaLnBrk="1" latinLnBrk="0" hangingPunct="1">
        <a:spcBef>
          <a:spcPct val="20000"/>
        </a:spcBef>
        <a:buClr>
          <a:schemeClr val="tx1"/>
        </a:buClr>
        <a:buFont typeface="Arial"/>
        <a:buChar char="•"/>
        <a:defRPr sz="2400" kern="1200">
          <a:solidFill>
            <a:schemeClr val="accent6"/>
          </a:solidFill>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ct val="20000"/>
        </a:spcBef>
        <a:buClr>
          <a:schemeClr val="tx1"/>
        </a:buClr>
        <a:buFont typeface="Arial"/>
        <a:buChar char="–"/>
        <a:defRPr sz="2000" kern="1200">
          <a:solidFill>
            <a:schemeClr val="accent6"/>
          </a:solidFill>
          <a:latin typeface="Times New Roman" panose="02020603050405020304" pitchFamily="18" charset="0"/>
          <a:ea typeface="+mn-ea"/>
          <a:cs typeface="Times New Roman" panose="02020603050405020304" pitchFamily="18" charset="0"/>
        </a:defRPr>
      </a:lvl2pPr>
      <a:lvl3pPr marL="1143000" indent="-228600" algn="l" defTabSz="457200" rtl="0" eaLnBrk="1" latinLnBrk="0" hangingPunct="1">
        <a:spcBef>
          <a:spcPct val="20000"/>
        </a:spcBef>
        <a:buClr>
          <a:schemeClr val="tx1"/>
        </a:buClr>
        <a:buFont typeface="Arial"/>
        <a:buChar char="•"/>
        <a:defRPr sz="1800" kern="1200">
          <a:solidFill>
            <a:schemeClr val="accent6"/>
          </a:solidFill>
          <a:latin typeface="Times New Roman" panose="02020603050405020304" pitchFamily="18" charset="0"/>
          <a:ea typeface="+mn-ea"/>
          <a:cs typeface="Times New Roman" panose="02020603050405020304" pitchFamily="18" charset="0"/>
        </a:defRPr>
      </a:lvl3pPr>
      <a:lvl4pPr marL="1600200" indent="-228600" algn="l" defTabSz="457200" rtl="0" eaLnBrk="1" latinLnBrk="0" hangingPunct="1">
        <a:spcBef>
          <a:spcPct val="20000"/>
        </a:spcBef>
        <a:buClr>
          <a:schemeClr val="tx1"/>
        </a:buClr>
        <a:buFont typeface="Arial"/>
        <a:buChar char="–"/>
        <a:defRPr sz="1600" kern="1200">
          <a:solidFill>
            <a:schemeClr val="accent6"/>
          </a:solidFill>
          <a:latin typeface="Times New Roman" panose="02020603050405020304" pitchFamily="18" charset="0"/>
          <a:ea typeface="+mn-ea"/>
          <a:cs typeface="Times New Roman" panose="02020603050405020304" pitchFamily="18" charset="0"/>
        </a:defRPr>
      </a:lvl4pPr>
      <a:lvl5pPr marL="2057400" indent="-228600" algn="l" defTabSz="457200" rtl="0" eaLnBrk="1" latinLnBrk="0" hangingPunct="1">
        <a:spcBef>
          <a:spcPct val="20000"/>
        </a:spcBef>
        <a:buClr>
          <a:schemeClr val="tx1"/>
        </a:buClr>
        <a:buFont typeface="Arial"/>
        <a:buChar char="»"/>
        <a:defRPr sz="1600" kern="1200">
          <a:solidFill>
            <a:schemeClr val="accent6"/>
          </a:solidFill>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59552C-E58A-CE34-2726-6016E9338E21}"/>
              </a:ext>
            </a:extLst>
          </p:cNvPr>
          <p:cNvSpPr>
            <a:spLocks noGrp="1"/>
          </p:cNvSpPr>
          <p:nvPr>
            <p:ph type="sldNum" sz="quarter" idx="12"/>
          </p:nvPr>
        </p:nvSpPr>
        <p:spPr/>
        <p:txBody>
          <a:bodyPr/>
          <a:lstStyle/>
          <a:p>
            <a:fld id="{0C921938-476A-4922-BE24-3B8F6A2854D9}" type="slidenum">
              <a:rPr lang="en-US" smtClean="0"/>
              <a:pPr/>
              <a:t>1</a:t>
            </a:fld>
            <a:endParaRPr lang="en-US" dirty="0"/>
          </a:p>
        </p:txBody>
      </p:sp>
      <p:sp>
        <p:nvSpPr>
          <p:cNvPr id="9" name="Title 8">
            <a:extLst>
              <a:ext uri="{FF2B5EF4-FFF2-40B4-BE49-F238E27FC236}">
                <a16:creationId xmlns:a16="http://schemas.microsoft.com/office/drawing/2014/main" id="{C6E52879-70BF-889B-368F-A37450477F8D}"/>
              </a:ext>
            </a:extLst>
          </p:cNvPr>
          <p:cNvSpPr>
            <a:spLocks noGrp="1"/>
          </p:cNvSpPr>
          <p:nvPr>
            <p:ph type="title"/>
          </p:nvPr>
        </p:nvSpPr>
        <p:spPr>
          <a:xfrm>
            <a:off x="2279630" y="2224947"/>
            <a:ext cx="4838624" cy="693605"/>
          </a:xfrm>
        </p:spPr>
        <p:txBody>
          <a:bodyPr/>
          <a:lstStyle/>
          <a:p>
            <a:r>
              <a:rPr lang="en-US" dirty="0"/>
              <a:t>Support Vector Machine</a:t>
            </a:r>
          </a:p>
        </p:txBody>
      </p:sp>
    </p:spTree>
    <p:extLst>
      <p:ext uri="{BB962C8B-B14F-4D97-AF65-F5344CB8AC3E}">
        <p14:creationId xmlns:p14="http://schemas.microsoft.com/office/powerpoint/2010/main" val="58994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8" y="1546495"/>
            <a:ext cx="4125224" cy="26167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01" y="1546495"/>
            <a:ext cx="4286369" cy="2541696"/>
          </a:xfrm>
          <a:prstGeom prst="rect">
            <a:avLst/>
          </a:prstGeom>
        </p:spPr>
      </p:pic>
    </p:spTree>
    <p:extLst>
      <p:ext uri="{BB962C8B-B14F-4D97-AF65-F5344CB8AC3E}">
        <p14:creationId xmlns:p14="http://schemas.microsoft.com/office/powerpoint/2010/main" val="369844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4000" y="998289"/>
            <a:ext cx="4241800" cy="250327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986166"/>
            <a:ext cx="4146550" cy="2485941"/>
          </a:xfrm>
        </p:spPr>
      </p:pic>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9" name="Picture 8"/>
          <p:cNvPicPr>
            <a:picLocks noChangeAspect="1"/>
          </p:cNvPicPr>
          <p:nvPr/>
        </p:nvPicPr>
        <p:blipFill rotWithShape="1">
          <a:blip r:embed="rId4"/>
          <a:srcRect l="3113" t="4420" r="2187"/>
          <a:stretch/>
        </p:blipFill>
        <p:spPr>
          <a:xfrm>
            <a:off x="2473036" y="3699164"/>
            <a:ext cx="2985655" cy="1310986"/>
          </a:xfrm>
          <a:prstGeom prst="rect">
            <a:avLst/>
          </a:prstGeom>
        </p:spPr>
      </p:pic>
    </p:spTree>
    <p:extLst>
      <p:ext uri="{BB962C8B-B14F-4D97-AF65-F5344CB8AC3E}">
        <p14:creationId xmlns:p14="http://schemas.microsoft.com/office/powerpoint/2010/main" val="1114136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3904" y="956314"/>
            <a:ext cx="5982218" cy="3581710"/>
          </a:xfrm>
        </p:spPr>
      </p:pic>
    </p:spTree>
    <p:extLst>
      <p:ext uri="{BB962C8B-B14F-4D97-AF65-F5344CB8AC3E}">
        <p14:creationId xmlns:p14="http://schemas.microsoft.com/office/powerpoint/2010/main" val="39259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7173" y="998289"/>
            <a:ext cx="4015453" cy="250327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78868" y="986166"/>
            <a:ext cx="3885212" cy="2485941"/>
          </a:xfrm>
        </p:spPr>
      </p:pic>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4"/>
          <a:stretch>
            <a:fillRect/>
          </a:stretch>
        </p:blipFill>
        <p:spPr>
          <a:xfrm>
            <a:off x="367173" y="3741160"/>
            <a:ext cx="2247900" cy="1304925"/>
          </a:xfrm>
          <a:prstGeom prst="rect">
            <a:avLst/>
          </a:prstGeom>
        </p:spPr>
      </p:pic>
      <p:sp>
        <p:nvSpPr>
          <p:cNvPr id="8" name="Title 1">
            <a:extLst>
              <a:ext uri="{FF2B5EF4-FFF2-40B4-BE49-F238E27FC236}">
                <a16:creationId xmlns:a16="http://schemas.microsoft.com/office/drawing/2014/main" id="{7ADD037E-31F6-D238-3A0A-D52FB8FA8EC1}"/>
              </a:ext>
            </a:extLst>
          </p:cNvPr>
          <p:cNvSpPr txBox="1">
            <a:spLocks/>
          </p:cNvSpPr>
          <p:nvPr/>
        </p:nvSpPr>
        <p:spPr>
          <a:xfrm>
            <a:off x="3006437" y="4046819"/>
            <a:ext cx="3564082" cy="904875"/>
          </a:xfrm>
          <a:prstGeom prst="rect">
            <a:avLst/>
          </a:prstGeom>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a:solidFill>
                  <a:srgbClr val="95001A"/>
                </a:solidFill>
                <a:latin typeface="Times New Roman" panose="02020603050405020304" pitchFamily="18" charset="0"/>
                <a:ea typeface="+mj-ea"/>
                <a:cs typeface="Times New Roman" panose="02020603050405020304" pitchFamily="18" charset="0"/>
              </a:defRPr>
            </a:lvl1pPr>
          </a:lstStyle>
          <a:p>
            <a:pPr algn="ctr"/>
            <a:r>
              <a:rPr lang="en-US" dirty="0"/>
              <a:t>We need to add some technical terms to it to know the exact process</a:t>
            </a:r>
            <a:endParaRPr lang="en-PK" dirty="0"/>
          </a:p>
        </p:txBody>
      </p:sp>
      <p:pic>
        <p:nvPicPr>
          <p:cNvPr id="4" name="Picture 3"/>
          <p:cNvPicPr>
            <a:picLocks noChangeAspect="1"/>
          </p:cNvPicPr>
          <p:nvPr/>
        </p:nvPicPr>
        <p:blipFill>
          <a:blip r:embed="rId5"/>
          <a:stretch>
            <a:fillRect/>
          </a:stretch>
        </p:blipFill>
        <p:spPr>
          <a:xfrm>
            <a:off x="6570518" y="4046819"/>
            <a:ext cx="2362200" cy="904875"/>
          </a:xfrm>
          <a:prstGeom prst="rect">
            <a:avLst/>
          </a:prstGeom>
        </p:spPr>
      </p:pic>
    </p:spTree>
    <p:extLst>
      <p:ext uri="{BB962C8B-B14F-4D97-AF65-F5344CB8AC3E}">
        <p14:creationId xmlns:p14="http://schemas.microsoft.com/office/powerpoint/2010/main" val="121447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011" y="860542"/>
            <a:ext cx="6469941" cy="3962743"/>
          </a:xfrm>
          <a:prstGeom prst="rect">
            <a:avLst/>
          </a:prstGeom>
        </p:spPr>
      </p:pic>
    </p:spTree>
    <p:extLst>
      <p:ext uri="{BB962C8B-B14F-4D97-AF65-F5344CB8AC3E}">
        <p14:creationId xmlns:p14="http://schemas.microsoft.com/office/powerpoint/2010/main" val="318311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52" y="878779"/>
            <a:ext cx="6245725" cy="3790203"/>
          </a:xfrm>
          <a:prstGeom prst="rect">
            <a:avLst/>
          </a:prstGeom>
        </p:spPr>
      </p:pic>
      <p:pic>
        <p:nvPicPr>
          <p:cNvPr id="3" name="Picture 2"/>
          <p:cNvPicPr>
            <a:picLocks noChangeAspect="1"/>
          </p:cNvPicPr>
          <p:nvPr/>
        </p:nvPicPr>
        <p:blipFill rotWithShape="1">
          <a:blip r:embed="rId3"/>
          <a:srcRect l="3666"/>
          <a:stretch/>
        </p:blipFill>
        <p:spPr>
          <a:xfrm>
            <a:off x="6576659" y="3387436"/>
            <a:ext cx="2604487" cy="1164766"/>
          </a:xfrm>
          <a:prstGeom prst="rect">
            <a:avLst/>
          </a:prstGeom>
        </p:spPr>
      </p:pic>
      <p:pic>
        <p:nvPicPr>
          <p:cNvPr id="4" name="Picture 3"/>
          <p:cNvPicPr>
            <a:picLocks noChangeAspect="1"/>
          </p:cNvPicPr>
          <p:nvPr/>
        </p:nvPicPr>
        <p:blipFill>
          <a:blip r:embed="rId4"/>
          <a:stretch>
            <a:fillRect/>
          </a:stretch>
        </p:blipFill>
        <p:spPr>
          <a:xfrm>
            <a:off x="6490855" y="1033138"/>
            <a:ext cx="2653145" cy="1159141"/>
          </a:xfrm>
          <a:prstGeom prst="rect">
            <a:avLst/>
          </a:prstGeom>
        </p:spPr>
      </p:pic>
      <p:cxnSp>
        <p:nvCxnSpPr>
          <p:cNvPr id="6" name="Straight Arrow Connector 5"/>
          <p:cNvCxnSpPr>
            <a:endCxn id="3" idx="1"/>
          </p:cNvCxnSpPr>
          <p:nvPr/>
        </p:nvCxnSpPr>
        <p:spPr>
          <a:xfrm>
            <a:off x="6075218" y="3066819"/>
            <a:ext cx="501441" cy="9030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335543" y="2178050"/>
            <a:ext cx="1180548" cy="43435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88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grpSp>
        <p:nvGrpSpPr>
          <p:cNvPr id="20" name="Group 19"/>
          <p:cNvGrpSpPr/>
          <p:nvPr/>
        </p:nvGrpSpPr>
        <p:grpSpPr>
          <a:xfrm>
            <a:off x="99701" y="831681"/>
            <a:ext cx="8726614" cy="4147031"/>
            <a:chOff x="99701" y="831681"/>
            <a:chExt cx="8726614" cy="4311818"/>
          </a:xfrm>
        </p:grpSpPr>
        <p:grpSp>
          <p:nvGrpSpPr>
            <p:cNvPr id="16" name="Group 15"/>
            <p:cNvGrpSpPr/>
            <p:nvPr/>
          </p:nvGrpSpPr>
          <p:grpSpPr>
            <a:xfrm>
              <a:off x="206247" y="831681"/>
              <a:ext cx="8620068" cy="4204446"/>
              <a:chOff x="310152" y="970222"/>
              <a:chExt cx="8829293" cy="3607316"/>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52" y="970222"/>
                <a:ext cx="6245725" cy="3607316"/>
              </a:xfrm>
              <a:prstGeom prst="rect">
                <a:avLst/>
              </a:prstGeom>
            </p:spPr>
          </p:pic>
          <p:cxnSp>
            <p:nvCxnSpPr>
              <p:cNvPr id="6" name="Straight Arrow Connector 5"/>
              <p:cNvCxnSpPr/>
              <p:nvPr/>
            </p:nvCxnSpPr>
            <p:spPr>
              <a:xfrm>
                <a:off x="5867400" y="3110345"/>
                <a:ext cx="1603635" cy="57555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818909" y="2170465"/>
                <a:ext cx="1544782" cy="60341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rot="1486800">
                <a:off x="6627062" y="1263144"/>
                <a:ext cx="2362391" cy="1038575"/>
              </a:xfrm>
              <a:prstGeom prst="rect">
                <a:avLst/>
              </a:prstGeom>
            </p:spPr>
          </p:pic>
          <p:pic>
            <p:nvPicPr>
              <p:cNvPr id="9" name="Picture 8"/>
              <p:cNvPicPr>
                <a:picLocks noChangeAspect="1"/>
              </p:cNvPicPr>
              <p:nvPr/>
            </p:nvPicPr>
            <p:blipFill>
              <a:blip r:embed="rId4"/>
              <a:stretch>
                <a:fillRect/>
              </a:stretch>
            </p:blipFill>
            <p:spPr>
              <a:xfrm rot="1644322">
                <a:off x="6743524" y="2706861"/>
                <a:ext cx="2395921" cy="1043385"/>
              </a:xfrm>
              <a:prstGeom prst="rect">
                <a:avLst/>
              </a:prstGeom>
            </p:spPr>
          </p:pic>
          <p:pic>
            <p:nvPicPr>
              <p:cNvPr id="14" name="Picture 13"/>
              <p:cNvPicPr>
                <a:picLocks noChangeAspect="1"/>
              </p:cNvPicPr>
              <p:nvPr/>
            </p:nvPicPr>
            <p:blipFill>
              <a:blip r:embed="rId5"/>
              <a:stretch>
                <a:fillRect/>
              </a:stretch>
            </p:blipFill>
            <p:spPr>
              <a:xfrm>
                <a:off x="4377235" y="1365646"/>
                <a:ext cx="1846722" cy="645602"/>
              </a:xfrm>
              <a:prstGeom prst="rect">
                <a:avLst/>
              </a:prstGeom>
            </p:spPr>
          </p:pic>
        </p:grpSp>
        <p:pic>
          <p:nvPicPr>
            <p:cNvPr id="17" name="Picture 16"/>
            <p:cNvPicPr>
              <a:picLocks noChangeAspect="1"/>
            </p:cNvPicPr>
            <p:nvPr/>
          </p:nvPicPr>
          <p:blipFill rotWithShape="1">
            <a:blip r:embed="rId6"/>
            <a:srcRect l="3782" t="5706" r="2673" b="3294"/>
            <a:stretch/>
          </p:blipFill>
          <p:spPr>
            <a:xfrm>
              <a:off x="99701" y="4058750"/>
              <a:ext cx="2546517" cy="1084749"/>
            </a:xfrm>
            <a:prstGeom prst="rect">
              <a:avLst/>
            </a:prstGeom>
          </p:spPr>
        </p:pic>
      </p:grpSp>
    </p:spTree>
    <p:extLst>
      <p:ext uri="{BB962C8B-B14F-4D97-AF65-F5344CB8AC3E}">
        <p14:creationId xmlns:p14="http://schemas.microsoft.com/office/powerpoint/2010/main" val="3850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stretch>
            <a:fillRect/>
          </a:stretch>
        </p:blipFill>
        <p:spPr>
          <a:xfrm>
            <a:off x="53842" y="854485"/>
            <a:ext cx="6035230" cy="403746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72" y="1083758"/>
            <a:ext cx="1508146" cy="2989480"/>
          </a:xfrm>
          <a:prstGeom prst="rect">
            <a:avLst/>
          </a:prstGeom>
        </p:spPr>
      </p:pic>
      <p:pic>
        <p:nvPicPr>
          <p:cNvPr id="10" name="Picture 9"/>
          <p:cNvPicPr>
            <a:picLocks noChangeAspect="1"/>
          </p:cNvPicPr>
          <p:nvPr/>
        </p:nvPicPr>
        <p:blipFill>
          <a:blip r:embed="rId4"/>
          <a:stretch>
            <a:fillRect/>
          </a:stretch>
        </p:blipFill>
        <p:spPr>
          <a:xfrm>
            <a:off x="7363260" y="1982074"/>
            <a:ext cx="1420522" cy="2909880"/>
          </a:xfrm>
          <a:prstGeom prst="rect">
            <a:avLst/>
          </a:prstGeom>
        </p:spPr>
      </p:pic>
    </p:spTree>
    <p:extLst>
      <p:ext uri="{BB962C8B-B14F-4D97-AF65-F5344CB8AC3E}">
        <p14:creationId xmlns:p14="http://schemas.microsoft.com/office/powerpoint/2010/main" val="103917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2" y="1110560"/>
            <a:ext cx="6035230" cy="35253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72" y="1083758"/>
            <a:ext cx="1508146" cy="2989480"/>
          </a:xfrm>
          <a:prstGeom prst="rect">
            <a:avLst/>
          </a:prstGeom>
        </p:spPr>
      </p:pic>
    </p:spTree>
    <p:extLst>
      <p:ext uri="{BB962C8B-B14F-4D97-AF65-F5344CB8AC3E}">
        <p14:creationId xmlns:p14="http://schemas.microsoft.com/office/powerpoint/2010/main" val="391135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grpSp>
        <p:nvGrpSpPr>
          <p:cNvPr id="13" name="Group 12"/>
          <p:cNvGrpSpPr/>
          <p:nvPr/>
        </p:nvGrpSpPr>
        <p:grpSpPr>
          <a:xfrm>
            <a:off x="62344" y="768923"/>
            <a:ext cx="8908473" cy="4298048"/>
            <a:chOff x="10120" y="768923"/>
            <a:chExt cx="8960698" cy="4298048"/>
          </a:xfrm>
        </p:grpSpPr>
        <p:pic>
          <p:nvPicPr>
            <p:cNvPr id="5" name="Picture 4"/>
            <p:cNvPicPr>
              <a:picLocks noChangeAspect="1"/>
            </p:cNvPicPr>
            <p:nvPr/>
          </p:nvPicPr>
          <p:blipFill>
            <a:blip r:embed="rId2"/>
            <a:stretch>
              <a:fillRect/>
            </a:stretch>
          </p:blipFill>
          <p:spPr>
            <a:xfrm>
              <a:off x="10120" y="768923"/>
              <a:ext cx="1470936" cy="2389913"/>
            </a:xfrm>
            <a:prstGeom prst="rect">
              <a:avLst/>
            </a:prstGeom>
          </p:spPr>
        </p:pic>
        <p:pic>
          <p:nvPicPr>
            <p:cNvPr id="6" name="Picture 5"/>
            <p:cNvPicPr>
              <a:picLocks noChangeAspect="1"/>
            </p:cNvPicPr>
            <p:nvPr/>
          </p:nvPicPr>
          <p:blipFill>
            <a:blip r:embed="rId3"/>
            <a:stretch>
              <a:fillRect/>
            </a:stretch>
          </p:blipFill>
          <p:spPr>
            <a:xfrm>
              <a:off x="1726777" y="800104"/>
              <a:ext cx="3207503" cy="2829787"/>
            </a:xfrm>
            <a:prstGeom prst="rect">
              <a:avLst/>
            </a:prstGeom>
          </p:spPr>
        </p:pic>
        <p:pic>
          <p:nvPicPr>
            <p:cNvPr id="8" name="Picture 7"/>
            <p:cNvPicPr>
              <a:picLocks noChangeAspect="1"/>
            </p:cNvPicPr>
            <p:nvPr/>
          </p:nvPicPr>
          <p:blipFill>
            <a:blip r:embed="rId4"/>
            <a:stretch>
              <a:fillRect/>
            </a:stretch>
          </p:blipFill>
          <p:spPr>
            <a:xfrm>
              <a:off x="1013717" y="2279752"/>
              <a:ext cx="1426119" cy="2340738"/>
            </a:xfrm>
            <a:prstGeom prst="rect">
              <a:avLst/>
            </a:prstGeom>
          </p:spPr>
        </p:pic>
        <p:grpSp>
          <p:nvGrpSpPr>
            <p:cNvPr id="12" name="Group 11"/>
            <p:cNvGrpSpPr/>
            <p:nvPr/>
          </p:nvGrpSpPr>
          <p:grpSpPr>
            <a:xfrm>
              <a:off x="4543819" y="1792073"/>
              <a:ext cx="4426999" cy="3274898"/>
              <a:chOff x="4543819" y="1792073"/>
              <a:chExt cx="4426999" cy="3274898"/>
            </a:xfrm>
          </p:grpSpPr>
          <p:pic>
            <p:nvPicPr>
              <p:cNvPr id="9" name="Picture 8"/>
              <p:cNvPicPr>
                <a:picLocks noChangeAspect="1"/>
              </p:cNvPicPr>
              <p:nvPr/>
            </p:nvPicPr>
            <p:blipFill>
              <a:blip r:embed="rId5"/>
              <a:stretch>
                <a:fillRect/>
              </a:stretch>
            </p:blipFill>
            <p:spPr>
              <a:xfrm>
                <a:off x="4543819" y="2980101"/>
                <a:ext cx="1185622" cy="2086870"/>
              </a:xfrm>
              <a:prstGeom prst="rect">
                <a:avLst/>
              </a:prstGeom>
            </p:spPr>
          </p:pic>
          <p:pic>
            <p:nvPicPr>
              <p:cNvPr id="11" name="Picture 10"/>
              <p:cNvPicPr>
                <a:picLocks noChangeAspect="1"/>
              </p:cNvPicPr>
              <p:nvPr/>
            </p:nvPicPr>
            <p:blipFill rotWithShape="1">
              <a:blip r:embed="rId6"/>
              <a:srcRect t="3299" b="4108"/>
              <a:stretch/>
            </p:blipFill>
            <p:spPr>
              <a:xfrm>
                <a:off x="5665208" y="1792073"/>
                <a:ext cx="3305610" cy="3103757"/>
              </a:xfrm>
              <a:prstGeom prst="rect">
                <a:avLst/>
              </a:prstGeom>
            </p:spPr>
          </p:pic>
        </p:grpSp>
      </p:grpSp>
    </p:spTree>
    <p:extLst>
      <p:ext uri="{BB962C8B-B14F-4D97-AF65-F5344CB8AC3E}">
        <p14:creationId xmlns:p14="http://schemas.microsoft.com/office/powerpoint/2010/main" val="62863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86" y="1396"/>
            <a:ext cx="7940660" cy="763525"/>
          </a:xfrm>
        </p:spPr>
        <p:txBody>
          <a:bodyPr>
            <a:normAutofit/>
          </a:bodyPr>
          <a:lstStyle/>
          <a:p>
            <a:pPr algn="ctr"/>
            <a:r>
              <a:rPr lang="en-US" dirty="0"/>
              <a:t>Today’s Lectures…  </a:t>
            </a:r>
          </a:p>
        </p:txBody>
      </p:sp>
      <p:sp>
        <p:nvSpPr>
          <p:cNvPr id="3" name="Content Placeholder 2"/>
          <p:cNvSpPr>
            <a:spLocks noGrp="1"/>
          </p:cNvSpPr>
          <p:nvPr>
            <p:ph idx="1"/>
          </p:nvPr>
        </p:nvSpPr>
        <p:spPr>
          <a:xfrm>
            <a:off x="601670" y="1350110"/>
            <a:ext cx="7940660" cy="3512215"/>
          </a:xfrm>
        </p:spPr>
        <p:txBody>
          <a:bodyPr>
            <a:normAutofit/>
          </a:bodyPr>
          <a:lstStyle/>
          <a:p>
            <a:r>
              <a:rPr lang="en-US" dirty="0"/>
              <a:t>Support Vector Machine – intuition</a:t>
            </a:r>
          </a:p>
          <a:p>
            <a:r>
              <a:rPr lang="en-US" dirty="0"/>
              <a:t>Support Vector Machine – Mathematical understanding</a:t>
            </a:r>
          </a:p>
          <a:p>
            <a:r>
              <a:rPr lang="en-US" dirty="0"/>
              <a:t>Gradient Decent for Support Vector Machine </a:t>
            </a:r>
          </a:p>
          <a:p>
            <a:r>
              <a:rPr lang="en-US" dirty="0"/>
              <a:t>Implementation of Support Vector Machine</a:t>
            </a:r>
          </a:p>
        </p:txBody>
      </p:sp>
    </p:spTree>
    <p:extLst>
      <p:ext uri="{BB962C8B-B14F-4D97-AF65-F5344CB8AC3E}">
        <p14:creationId xmlns:p14="http://schemas.microsoft.com/office/powerpoint/2010/main" val="356567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2" y="928254"/>
            <a:ext cx="6139214" cy="3840827"/>
          </a:xfrm>
          <a:prstGeom prst="rect">
            <a:avLst/>
          </a:prstGeom>
        </p:spPr>
      </p:pic>
    </p:spTree>
    <p:extLst>
      <p:ext uri="{BB962C8B-B14F-4D97-AF65-F5344CB8AC3E}">
        <p14:creationId xmlns:p14="http://schemas.microsoft.com/office/powerpoint/2010/main" val="128128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grpSp>
        <p:nvGrpSpPr>
          <p:cNvPr id="8" name="Group 7"/>
          <p:cNvGrpSpPr/>
          <p:nvPr/>
        </p:nvGrpSpPr>
        <p:grpSpPr>
          <a:xfrm>
            <a:off x="179515" y="772524"/>
            <a:ext cx="8603833" cy="3872412"/>
            <a:chOff x="179515" y="772524"/>
            <a:chExt cx="8603833" cy="38724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5" y="772524"/>
              <a:ext cx="2265812" cy="3286858"/>
            </a:xfrm>
            <a:prstGeom prst="rect">
              <a:avLst/>
            </a:prstGeom>
          </p:spPr>
        </p:pic>
        <p:pic>
          <p:nvPicPr>
            <p:cNvPr id="5" name="Picture 4"/>
            <p:cNvPicPr>
              <a:picLocks noChangeAspect="1"/>
            </p:cNvPicPr>
            <p:nvPr/>
          </p:nvPicPr>
          <p:blipFill>
            <a:blip r:embed="rId3"/>
            <a:stretch>
              <a:fillRect/>
            </a:stretch>
          </p:blipFill>
          <p:spPr>
            <a:xfrm>
              <a:off x="5507182" y="3206567"/>
              <a:ext cx="3276166" cy="14175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55" y="772524"/>
              <a:ext cx="3207327" cy="3872412"/>
            </a:xfrm>
            <a:prstGeom prst="rect">
              <a:avLst/>
            </a:prstGeom>
          </p:spPr>
        </p:pic>
      </p:grpSp>
    </p:spTree>
    <p:extLst>
      <p:ext uri="{BB962C8B-B14F-4D97-AF65-F5344CB8AC3E}">
        <p14:creationId xmlns:p14="http://schemas.microsoft.com/office/powerpoint/2010/main" val="3390363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76" y="832491"/>
            <a:ext cx="7342489" cy="4141293"/>
          </a:xfrm>
          <a:prstGeom prst="rect">
            <a:avLst/>
          </a:prstGeom>
        </p:spPr>
      </p:pic>
    </p:spTree>
    <p:extLst>
      <p:ext uri="{BB962C8B-B14F-4D97-AF65-F5344CB8AC3E}">
        <p14:creationId xmlns:p14="http://schemas.microsoft.com/office/powerpoint/2010/main" val="147546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188" y="787128"/>
            <a:ext cx="6330028" cy="4237976"/>
          </a:xfrm>
          <a:prstGeom prst="rect">
            <a:avLst/>
          </a:prstGeom>
        </p:spPr>
      </p:pic>
    </p:spTree>
    <p:extLst>
      <p:ext uri="{BB962C8B-B14F-4D97-AF65-F5344CB8AC3E}">
        <p14:creationId xmlns:p14="http://schemas.microsoft.com/office/powerpoint/2010/main" val="290914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76" y="829730"/>
            <a:ext cx="8758648" cy="4026288"/>
          </a:xfrm>
          <a:prstGeom prst="rect">
            <a:avLst/>
          </a:prstGeom>
        </p:spPr>
      </p:pic>
    </p:spTree>
    <p:extLst>
      <p:ext uri="{BB962C8B-B14F-4D97-AF65-F5344CB8AC3E}">
        <p14:creationId xmlns:p14="http://schemas.microsoft.com/office/powerpoint/2010/main" val="2362242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86" y="829730"/>
            <a:ext cx="8687427" cy="4026288"/>
          </a:xfrm>
          <a:prstGeom prst="rect">
            <a:avLst/>
          </a:prstGeom>
        </p:spPr>
      </p:pic>
    </p:spTree>
    <p:extLst>
      <p:ext uri="{BB962C8B-B14F-4D97-AF65-F5344CB8AC3E}">
        <p14:creationId xmlns:p14="http://schemas.microsoft.com/office/powerpoint/2010/main" val="59028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85800" y="1637730"/>
            <a:ext cx="7772400" cy="3041337"/>
          </a:xfrm>
        </p:spPr>
        <p:txBody>
          <a:bodyPr>
            <a:normAutofit/>
          </a:bodyPr>
          <a:lstStyle/>
          <a:p>
            <a:r>
              <a:rPr lang="en-GB" dirty="0"/>
              <a:t>Support Vector Machine is a machine learning method to predict a binary outcome, such as yes or no, based on prior observations of a data set.</a:t>
            </a:r>
          </a:p>
        </p:txBody>
      </p:sp>
    </p:spTree>
    <p:extLst>
      <p:ext uri="{BB962C8B-B14F-4D97-AF65-F5344CB8AC3E}">
        <p14:creationId xmlns:p14="http://schemas.microsoft.com/office/powerpoint/2010/main" val="274731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85800" y="1480782"/>
            <a:ext cx="7772400" cy="1562670"/>
          </a:xfrm>
        </p:spPr>
        <p:txBody>
          <a:bodyPr>
            <a:normAutofit/>
          </a:bodyPr>
          <a:lstStyle/>
          <a:p>
            <a:pPr marL="0" indent="0">
              <a:buNone/>
            </a:pPr>
            <a:r>
              <a:rPr lang="en-PK" dirty="0"/>
              <a:t>There are two types of Classification</a:t>
            </a:r>
            <a:endParaRPr lang="en-US" dirty="0"/>
          </a:p>
          <a:p>
            <a:pPr marL="457200"/>
            <a:r>
              <a:rPr lang="en-PK" sz="2200" dirty="0"/>
              <a:t>Binary Classification</a:t>
            </a:r>
            <a:endParaRPr lang="en-US" sz="2200" dirty="0"/>
          </a:p>
          <a:p>
            <a:pPr marL="457200"/>
            <a:r>
              <a:rPr lang="en-PK" sz="2200" dirty="0"/>
              <a:t>Multiclass Classification</a:t>
            </a:r>
          </a:p>
        </p:txBody>
      </p:sp>
    </p:spTree>
    <p:extLst>
      <p:ext uri="{BB962C8B-B14F-4D97-AF65-F5344CB8AC3E}">
        <p14:creationId xmlns:p14="http://schemas.microsoft.com/office/powerpoint/2010/main" val="123730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01670" y="1043036"/>
            <a:ext cx="7940659" cy="3793390"/>
          </a:xfrm>
        </p:spPr>
        <p:txBody>
          <a:bodyPr>
            <a:normAutofit fontScale="85000" lnSpcReduction="20000"/>
          </a:bodyPr>
          <a:lstStyle/>
          <a:p>
            <a:r>
              <a:rPr lang="en-PK" dirty="0"/>
              <a:t>Binary Classification Example</a:t>
            </a:r>
          </a:p>
          <a:p>
            <a:pPr lvl="1"/>
            <a:r>
              <a:rPr lang="en-PK" dirty="0"/>
              <a:t>Will the customer Buy Life insurance or not?</a:t>
            </a:r>
          </a:p>
          <a:p>
            <a:pPr lvl="1"/>
            <a:r>
              <a:rPr lang="en-PK" dirty="0"/>
              <a:t>Is the Cancer malignant or Benign?</a:t>
            </a:r>
          </a:p>
          <a:p>
            <a:pPr lvl="1"/>
            <a:r>
              <a:rPr lang="en-GB" dirty="0"/>
              <a:t>Email: Spam or not?</a:t>
            </a:r>
          </a:p>
          <a:p>
            <a:pPr lvl="1"/>
            <a:r>
              <a:rPr lang="en-GB" dirty="0"/>
              <a:t>Online Transaction: Fraudulent or not?</a:t>
            </a:r>
          </a:p>
          <a:p>
            <a:pPr lvl="1"/>
            <a:r>
              <a:rPr lang="en-GB" dirty="0" err="1"/>
              <a:t>Tumor</a:t>
            </a:r>
            <a:r>
              <a:rPr lang="en-GB" dirty="0"/>
              <a:t>: Malignant or Benign?</a:t>
            </a:r>
          </a:p>
          <a:p>
            <a:pPr lvl="1"/>
            <a:r>
              <a:rPr lang="en-GB" dirty="0"/>
              <a:t>A political candidate will win or lose an election?</a:t>
            </a:r>
          </a:p>
          <a:p>
            <a:pPr lvl="1"/>
            <a:r>
              <a:rPr lang="en-GB" dirty="0"/>
              <a:t>A high school student will be admitted to a particular University or not? </a:t>
            </a:r>
          </a:p>
          <a:p>
            <a:r>
              <a:rPr lang="en-GB" dirty="0"/>
              <a:t>These binary outcomes allow straightforward decisions between two alternatives.</a:t>
            </a:r>
          </a:p>
          <a:p>
            <a:r>
              <a:rPr lang="en-GB" dirty="0"/>
              <a:t>Y ∈ {0,1}</a:t>
            </a:r>
          </a:p>
          <a:p>
            <a:r>
              <a:rPr lang="en-GB" dirty="0"/>
              <a:t>0: “negative Class” (</a:t>
            </a:r>
            <a:r>
              <a:rPr lang="en-GB" dirty="0" err="1"/>
              <a:t>e.g</a:t>
            </a:r>
            <a:r>
              <a:rPr lang="en-GB" dirty="0"/>
              <a:t> Benign </a:t>
            </a:r>
            <a:r>
              <a:rPr lang="en-GB" dirty="0" err="1"/>
              <a:t>Tumor</a:t>
            </a:r>
            <a:r>
              <a:rPr lang="en-GB" dirty="0"/>
              <a:t>) sometime denoted by “–”</a:t>
            </a:r>
          </a:p>
          <a:p>
            <a:r>
              <a:rPr lang="en-GB" dirty="0"/>
              <a:t>1: “Positive Class” (</a:t>
            </a:r>
            <a:r>
              <a:rPr lang="en-GB" dirty="0" err="1"/>
              <a:t>e.g</a:t>
            </a:r>
            <a:r>
              <a:rPr lang="en-GB" dirty="0"/>
              <a:t> Malignant </a:t>
            </a:r>
            <a:r>
              <a:rPr lang="en-GB" dirty="0" err="1"/>
              <a:t>Tumor</a:t>
            </a:r>
            <a:r>
              <a:rPr lang="en-GB" dirty="0"/>
              <a:t>) sometime denoted by “+”</a:t>
            </a:r>
          </a:p>
          <a:p>
            <a:pPr lvl="1"/>
            <a:endParaRPr lang="en-GB" dirty="0"/>
          </a:p>
          <a:p>
            <a:pPr lvl="1"/>
            <a:endParaRPr lang="en-PK" dirty="0"/>
          </a:p>
        </p:txBody>
      </p:sp>
    </p:spTree>
    <p:extLst>
      <p:ext uri="{BB962C8B-B14F-4D97-AF65-F5344CB8AC3E}">
        <p14:creationId xmlns:p14="http://schemas.microsoft.com/office/powerpoint/2010/main" val="2211318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p:txBody>
          <a:bodyPr>
            <a:normAutofit/>
          </a:bodyPr>
          <a:lstStyle/>
          <a:p>
            <a:r>
              <a:rPr lang="en-PK" dirty="0"/>
              <a:t>Multiclass Classification Example</a:t>
            </a:r>
          </a:p>
          <a:p>
            <a:pPr lvl="1"/>
            <a:r>
              <a:rPr lang="en-PK" dirty="0"/>
              <a:t>The person will vote for </a:t>
            </a:r>
            <a:br>
              <a:rPr lang="en-PK" dirty="0"/>
            </a:br>
            <a:r>
              <a:rPr lang="en-PK" dirty="0"/>
              <a:t>PTI</a:t>
            </a:r>
            <a:br>
              <a:rPr lang="en-PK" dirty="0"/>
            </a:br>
            <a:r>
              <a:rPr lang="en-PK" dirty="0"/>
              <a:t>PML(N)</a:t>
            </a:r>
            <a:br>
              <a:rPr lang="en-PK" dirty="0"/>
            </a:br>
            <a:r>
              <a:rPr lang="en-PK" dirty="0"/>
              <a:t>PPPP</a:t>
            </a:r>
            <a:br>
              <a:rPr lang="en-PK" dirty="0"/>
            </a:br>
            <a:r>
              <a:rPr lang="en-PK" dirty="0"/>
              <a:t>Jamaat-e-Islami</a:t>
            </a:r>
          </a:p>
          <a:p>
            <a:endParaRPr lang="en-PK" dirty="0"/>
          </a:p>
          <a:p>
            <a:endParaRPr lang="en-PK" dirty="0"/>
          </a:p>
        </p:txBody>
      </p:sp>
    </p:spTree>
    <p:extLst>
      <p:ext uri="{BB962C8B-B14F-4D97-AF65-F5344CB8AC3E}">
        <p14:creationId xmlns:p14="http://schemas.microsoft.com/office/powerpoint/2010/main" val="168552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37" y="1086967"/>
            <a:ext cx="8824725" cy="3078747"/>
          </a:xfrm>
          <a:prstGeom prst="rect">
            <a:avLst/>
          </a:prstGeom>
        </p:spPr>
      </p:pic>
    </p:spTree>
    <p:extLst>
      <p:ext uri="{BB962C8B-B14F-4D97-AF65-F5344CB8AC3E}">
        <p14:creationId xmlns:p14="http://schemas.microsoft.com/office/powerpoint/2010/main" val="945645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79323" y="1769289"/>
            <a:ext cx="4633004" cy="1837041"/>
          </a:xfrm>
          <a:prstGeom prst="rect">
            <a:avLst/>
          </a:prstGeom>
        </p:spPr>
        <p:txBody>
          <a:bodyPr vert="horz" wrap="square" lIns="0" tIns="9525" rIns="0" bIns="0" rtlCol="0">
            <a:spAutoFit/>
          </a:bodyPr>
          <a:lstStyle/>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Supervised Learning model</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Its used for both Classification and regression model</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It uses Hyperplane concept.</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Support Vectors.</a:t>
            </a:r>
          </a:p>
        </p:txBody>
      </p:sp>
      <p:pic>
        <p:nvPicPr>
          <p:cNvPr id="2" name="Picture 1"/>
          <p:cNvPicPr>
            <a:picLocks noChangeAspect="1"/>
          </p:cNvPicPr>
          <p:nvPr/>
        </p:nvPicPr>
        <p:blipFill>
          <a:blip r:embed="rId2"/>
          <a:stretch>
            <a:fillRect/>
          </a:stretch>
        </p:blipFill>
        <p:spPr>
          <a:xfrm>
            <a:off x="5653111" y="885492"/>
            <a:ext cx="2422490" cy="1926981"/>
          </a:xfrm>
          <a:prstGeom prst="rect">
            <a:avLst/>
          </a:prstGeom>
        </p:spPr>
      </p:pic>
      <p:pic>
        <p:nvPicPr>
          <p:cNvPr id="3" name="Picture 2"/>
          <p:cNvPicPr>
            <a:picLocks noChangeAspect="1"/>
          </p:cNvPicPr>
          <p:nvPr/>
        </p:nvPicPr>
        <p:blipFill>
          <a:blip r:embed="rId3"/>
          <a:stretch>
            <a:fillRect/>
          </a:stretch>
        </p:blipFill>
        <p:spPr>
          <a:xfrm>
            <a:off x="5653112" y="2946926"/>
            <a:ext cx="2422488" cy="1926979"/>
          </a:xfrm>
          <a:prstGeom prst="rect">
            <a:avLst/>
          </a:prstGeom>
        </p:spPr>
      </p:pic>
      <p:sp>
        <p:nvSpPr>
          <p:cNvPr id="5" name="Title 1">
            <a:extLst>
              <a:ext uri="{FF2B5EF4-FFF2-40B4-BE49-F238E27FC236}">
                <a16:creationId xmlns:a16="http://schemas.microsoft.com/office/drawing/2014/main" id="{FFC1CD64-D91F-5748-F8B9-93BBEFDAC456}"/>
              </a:ext>
            </a:extLst>
          </p:cNvPr>
          <p:cNvSpPr>
            <a:spLocks noGrp="1"/>
          </p:cNvSpPr>
          <p:nvPr>
            <p:ph type="title"/>
          </p:nvPr>
        </p:nvSpPr>
        <p:spPr>
          <a:xfrm>
            <a:off x="669910" y="8220"/>
            <a:ext cx="7940659" cy="708287"/>
          </a:xfrm>
        </p:spPr>
        <p:txBody>
          <a:bodyPr>
            <a:normAutofit/>
          </a:bodyPr>
          <a:lstStyle/>
          <a:p>
            <a:r>
              <a:rPr lang="en-US" sz="3600" dirty="0"/>
              <a:t>Support Vector Machine - Intuition….  </a:t>
            </a:r>
            <a:endParaRPr lang="en-PK" dirty="0"/>
          </a:p>
        </p:txBody>
      </p:sp>
    </p:spTree>
    <p:extLst>
      <p:ext uri="{BB962C8B-B14F-4D97-AF65-F5344CB8AC3E}">
        <p14:creationId xmlns:p14="http://schemas.microsoft.com/office/powerpoint/2010/main" val="2472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4" name="Content Placeholder 3">
            <a:extLst>
              <a:ext uri="{FF2B5EF4-FFF2-40B4-BE49-F238E27FC236}">
                <a16:creationId xmlns:a16="http://schemas.microsoft.com/office/drawing/2014/main" id="{CAE4C398-8240-842E-AC90-C22AA2F227F1}"/>
              </a:ext>
            </a:extLst>
          </p:cNvPr>
          <p:cNvPicPr>
            <a:picLocks noGrp="1" noChangeAspect="1"/>
          </p:cNvPicPr>
          <p:nvPr>
            <p:ph idx="1"/>
          </p:nvPr>
        </p:nvPicPr>
        <p:blipFill>
          <a:blip r:embed="rId2"/>
          <a:stretch>
            <a:fillRect/>
          </a:stretch>
        </p:blipFill>
        <p:spPr>
          <a:xfrm>
            <a:off x="2377418" y="1349375"/>
            <a:ext cx="4389164" cy="3513138"/>
          </a:xfrm>
          <a:prstGeom prst="rect">
            <a:avLst/>
          </a:prstGeom>
        </p:spPr>
      </p:pic>
      <p:sp>
        <p:nvSpPr>
          <p:cNvPr id="5" name="TextBox 4">
            <a:extLst>
              <a:ext uri="{FF2B5EF4-FFF2-40B4-BE49-F238E27FC236}">
                <a16:creationId xmlns:a16="http://schemas.microsoft.com/office/drawing/2014/main" id="{B879E9EB-C155-22D9-F1CC-486B3AF943A0}"/>
              </a:ext>
            </a:extLst>
          </p:cNvPr>
          <p:cNvSpPr txBox="1"/>
          <p:nvPr/>
        </p:nvSpPr>
        <p:spPr>
          <a:xfrm>
            <a:off x="239548" y="1655520"/>
            <a:ext cx="2137870" cy="2585323"/>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have 2 features such as BMI as x</a:t>
            </a:r>
            <a:r>
              <a:rPr lang="en-PK" baseline="-25000" dirty="0"/>
              <a:t>1</a:t>
            </a:r>
            <a:r>
              <a:rPr lang="en-PK" dirty="0"/>
              <a:t> and Blood Sugar Level as x</a:t>
            </a:r>
            <a:r>
              <a:rPr lang="en-PK" baseline="-25000" dirty="0"/>
              <a:t>2</a:t>
            </a:r>
          </a:p>
        </p:txBody>
      </p:sp>
    </p:spTree>
    <p:extLst>
      <p:ext uri="{BB962C8B-B14F-4D97-AF65-F5344CB8AC3E}">
        <p14:creationId xmlns:p14="http://schemas.microsoft.com/office/powerpoint/2010/main" val="49640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6" name="Content Placeholder 5">
            <a:extLst>
              <a:ext uri="{FF2B5EF4-FFF2-40B4-BE49-F238E27FC236}">
                <a16:creationId xmlns:a16="http://schemas.microsoft.com/office/drawing/2014/main" id="{CBB2420D-FB59-0F65-44B9-152EAB503785}"/>
              </a:ext>
            </a:extLst>
          </p:cNvPr>
          <p:cNvPicPr>
            <a:picLocks noGrp="1" noChangeAspect="1"/>
          </p:cNvPicPr>
          <p:nvPr>
            <p:ph idx="1"/>
          </p:nvPr>
        </p:nvPicPr>
        <p:blipFill rotWithShape="1">
          <a:blip r:embed="rId2"/>
          <a:srcRect t="4368"/>
          <a:stretch/>
        </p:blipFill>
        <p:spPr>
          <a:xfrm>
            <a:off x="3619364" y="1325395"/>
            <a:ext cx="4389164" cy="3359698"/>
          </a:xfrm>
          <a:prstGeom prst="rect">
            <a:avLst/>
          </a:prstGeom>
        </p:spPr>
      </p:pic>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88398"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When we draw the data points on the graph, we can see that there is clear difference between 2 classes.</a:t>
            </a:r>
            <a:endParaRPr lang="en-PK" baseline="-25000" dirty="0"/>
          </a:p>
        </p:txBody>
      </p:sp>
    </p:spTree>
    <p:extLst>
      <p:ext uri="{BB962C8B-B14F-4D97-AF65-F5344CB8AC3E}">
        <p14:creationId xmlns:p14="http://schemas.microsoft.com/office/powerpoint/2010/main" val="715761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6" name="Content Placeholder 5">
            <a:extLst>
              <a:ext uri="{FF2B5EF4-FFF2-40B4-BE49-F238E27FC236}">
                <a16:creationId xmlns:a16="http://schemas.microsoft.com/office/drawing/2014/main" id="{CBB2420D-FB59-0F65-44B9-152EAB503785}"/>
              </a:ext>
            </a:extLst>
          </p:cNvPr>
          <p:cNvPicPr>
            <a:picLocks noGrp="1" noChangeAspect="1"/>
          </p:cNvPicPr>
          <p:nvPr>
            <p:ph idx="1"/>
          </p:nvPr>
        </p:nvPicPr>
        <p:blipFill rotWithShape="1">
          <a:blip r:embed="rId2"/>
          <a:srcRect t="4368"/>
          <a:stretch/>
        </p:blipFill>
        <p:spPr>
          <a:xfrm>
            <a:off x="3462415" y="1420928"/>
            <a:ext cx="4389164" cy="3359698"/>
          </a:xfrm>
          <a:prstGeom prst="rect">
            <a:avLst/>
          </a:prstGeom>
        </p:spPr>
      </p:pic>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222867"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try to find a line that can separate these two data points</a:t>
            </a:r>
            <a:endParaRPr lang="en-PK" baseline="-25000" dirty="0"/>
          </a:p>
        </p:txBody>
      </p:sp>
    </p:spTree>
    <p:extLst>
      <p:ext uri="{BB962C8B-B14F-4D97-AF65-F5344CB8AC3E}">
        <p14:creationId xmlns:p14="http://schemas.microsoft.com/office/powerpoint/2010/main" val="24794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13336"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try to find a line that can separate these two data points.</a:t>
            </a:r>
            <a:endParaRPr lang="en-PK" baseline="-25000" dirty="0"/>
          </a:p>
        </p:txBody>
      </p:sp>
      <p:pic>
        <p:nvPicPr>
          <p:cNvPr id="5" name="Content Placeholder 4">
            <a:extLst>
              <a:ext uri="{FF2B5EF4-FFF2-40B4-BE49-F238E27FC236}">
                <a16:creationId xmlns:a16="http://schemas.microsoft.com/office/drawing/2014/main" id="{29222CBC-2EC9-9C11-D016-09C9C8AF237A}"/>
              </a:ext>
            </a:extLst>
          </p:cNvPr>
          <p:cNvPicPr>
            <a:picLocks noGrp="1" noChangeAspect="1"/>
          </p:cNvPicPr>
          <p:nvPr>
            <p:ph idx="1"/>
          </p:nvPr>
        </p:nvPicPr>
        <p:blipFill>
          <a:blip r:embed="rId2"/>
          <a:stretch>
            <a:fillRect/>
          </a:stretch>
        </p:blipFill>
        <p:spPr>
          <a:xfrm>
            <a:off x="3633012" y="1349375"/>
            <a:ext cx="4389164" cy="3513138"/>
          </a:xfrm>
          <a:prstGeom prst="rect">
            <a:avLst/>
          </a:prstGeom>
        </p:spPr>
      </p:pic>
    </p:spTree>
    <p:extLst>
      <p:ext uri="{BB962C8B-B14F-4D97-AF65-F5344CB8AC3E}">
        <p14:creationId xmlns:p14="http://schemas.microsoft.com/office/powerpoint/2010/main" val="24769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81574"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predict whether a new data point would lie in which class.</a:t>
            </a:r>
            <a:endParaRPr lang="en-PK" baseline="-25000" dirty="0"/>
          </a:p>
        </p:txBody>
      </p:sp>
      <p:pic>
        <p:nvPicPr>
          <p:cNvPr id="5" name="Content Placeholder 4">
            <a:extLst>
              <a:ext uri="{FF2B5EF4-FFF2-40B4-BE49-F238E27FC236}">
                <a16:creationId xmlns:a16="http://schemas.microsoft.com/office/drawing/2014/main" id="{29222CBC-2EC9-9C11-D016-09C9C8AF237A}"/>
              </a:ext>
            </a:extLst>
          </p:cNvPr>
          <p:cNvPicPr>
            <a:picLocks noGrp="1" noChangeAspect="1"/>
          </p:cNvPicPr>
          <p:nvPr>
            <p:ph idx="1"/>
          </p:nvPr>
        </p:nvPicPr>
        <p:blipFill>
          <a:blip r:embed="rId2"/>
          <a:stretch>
            <a:fillRect/>
          </a:stretch>
        </p:blipFill>
        <p:spPr>
          <a:xfrm>
            <a:off x="3612540" y="1330112"/>
            <a:ext cx="4389164" cy="3513138"/>
          </a:xfrm>
          <a:prstGeom prst="rect">
            <a:avLst/>
          </a:prstGeom>
        </p:spPr>
      </p:pic>
    </p:spTree>
    <p:extLst>
      <p:ext uri="{BB962C8B-B14F-4D97-AF65-F5344CB8AC3E}">
        <p14:creationId xmlns:p14="http://schemas.microsoft.com/office/powerpoint/2010/main" val="3230755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431701" cy="2585323"/>
          </a:xfrm>
          <a:prstGeom prst="rect">
            <a:avLst/>
          </a:prstGeom>
          <a:noFill/>
        </p:spPr>
        <p:txBody>
          <a:bodyPr wrap="square" rtlCol="0">
            <a:spAutoFit/>
          </a:bodyPr>
          <a:lstStyle/>
          <a:p>
            <a:r>
              <a:rPr lang="en-PK" dirty="0"/>
              <a:t>We are trying to predict whether the person has diabetes or not?</a:t>
            </a:r>
            <a:endParaRPr lang="en-US" dirty="0"/>
          </a:p>
          <a:p>
            <a:endParaRPr lang="en-PK" dirty="0"/>
          </a:p>
          <a:p>
            <a:r>
              <a:rPr lang="en-PK" dirty="0"/>
              <a:t>In this example, we have two classes and we have two points 1 and 2 that are closet to the Hyperplane. </a:t>
            </a:r>
            <a:endParaRPr lang="en-US" dirty="0"/>
          </a:p>
          <a:p>
            <a:endParaRPr lang="en-US" dirty="0"/>
          </a:p>
          <a:p>
            <a:r>
              <a:rPr lang="en-PK" dirty="0"/>
              <a:t>These are called Support Vectors.</a:t>
            </a:r>
            <a:endParaRPr lang="en-PK" baseline="-25000" dirty="0"/>
          </a:p>
        </p:txBody>
      </p:sp>
      <p:pic>
        <p:nvPicPr>
          <p:cNvPr id="6" name="Content Placeholder 5">
            <a:extLst>
              <a:ext uri="{FF2B5EF4-FFF2-40B4-BE49-F238E27FC236}">
                <a16:creationId xmlns:a16="http://schemas.microsoft.com/office/drawing/2014/main" id="{7D5880F2-D3A3-7868-5B87-FC17C07A0F97}"/>
              </a:ext>
            </a:extLst>
          </p:cNvPr>
          <p:cNvPicPr>
            <a:picLocks noGrp="1" noChangeAspect="1"/>
          </p:cNvPicPr>
          <p:nvPr>
            <p:ph idx="1"/>
          </p:nvPr>
        </p:nvPicPr>
        <p:blipFill rotWithShape="1">
          <a:blip r:embed="rId2"/>
          <a:srcRect l="3718" t="5154" r="4865" b="1999"/>
          <a:stretch/>
        </p:blipFill>
        <p:spPr>
          <a:xfrm>
            <a:off x="3903259" y="1331867"/>
            <a:ext cx="4012441" cy="3261815"/>
          </a:xfrm>
          <a:prstGeom prst="rect">
            <a:avLst/>
          </a:prstGeom>
        </p:spPr>
      </p:pic>
      <p:pic>
        <p:nvPicPr>
          <p:cNvPr id="8" name="Picture 7">
            <a:extLst>
              <a:ext uri="{FF2B5EF4-FFF2-40B4-BE49-F238E27FC236}">
                <a16:creationId xmlns:a16="http://schemas.microsoft.com/office/drawing/2014/main" id="{5258CE8A-B33D-5A1E-5FE0-26BDA4BE4C14}"/>
              </a:ext>
            </a:extLst>
          </p:cNvPr>
          <p:cNvPicPr>
            <a:picLocks noChangeAspect="1"/>
          </p:cNvPicPr>
          <p:nvPr/>
        </p:nvPicPr>
        <p:blipFill>
          <a:blip r:embed="rId3"/>
          <a:stretch>
            <a:fillRect/>
          </a:stretch>
        </p:blipFill>
        <p:spPr>
          <a:xfrm>
            <a:off x="6405870" y="987052"/>
            <a:ext cx="2573275" cy="424365"/>
          </a:xfrm>
          <a:prstGeom prst="rect">
            <a:avLst/>
          </a:prstGeom>
        </p:spPr>
      </p:pic>
      <p:sp>
        <p:nvSpPr>
          <p:cNvPr id="9" name="TextBox 8">
            <a:extLst>
              <a:ext uri="{FF2B5EF4-FFF2-40B4-BE49-F238E27FC236}">
                <a16:creationId xmlns:a16="http://schemas.microsoft.com/office/drawing/2014/main" id="{4B95F84D-682D-6D35-07F0-B62466D1BDC8}"/>
              </a:ext>
            </a:extLst>
          </p:cNvPr>
          <p:cNvSpPr txBox="1"/>
          <p:nvPr/>
        </p:nvSpPr>
        <p:spPr>
          <a:xfrm>
            <a:off x="2128720" y="4669523"/>
            <a:ext cx="6515951" cy="369332"/>
          </a:xfrm>
          <a:prstGeom prst="rect">
            <a:avLst/>
          </a:prstGeom>
          <a:noFill/>
        </p:spPr>
        <p:txBody>
          <a:bodyPr wrap="none" rtlCol="0">
            <a:spAutoFit/>
          </a:bodyPr>
          <a:lstStyle/>
          <a:p>
            <a:r>
              <a:rPr lang="en-PK" dirty="0"/>
              <a:t>Position of Hyperplane changes with the position of Support vectors</a:t>
            </a:r>
          </a:p>
        </p:txBody>
      </p:sp>
    </p:spTree>
    <p:extLst>
      <p:ext uri="{BB962C8B-B14F-4D97-AF65-F5344CB8AC3E}">
        <p14:creationId xmlns:p14="http://schemas.microsoft.com/office/powerpoint/2010/main" val="80257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110977"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SVM classifier would try to find the hyperplanes (that separate data point into two classes) and Support Vectors.</a:t>
            </a:r>
            <a:endParaRPr lang="en-PK" baseline="-25000" dirty="0"/>
          </a:p>
        </p:txBody>
      </p:sp>
      <p:pic>
        <p:nvPicPr>
          <p:cNvPr id="6" name="Content Placeholder 5">
            <a:extLst>
              <a:ext uri="{FF2B5EF4-FFF2-40B4-BE49-F238E27FC236}">
                <a16:creationId xmlns:a16="http://schemas.microsoft.com/office/drawing/2014/main" id="{7D5880F2-D3A3-7868-5B87-FC17C07A0F97}"/>
              </a:ext>
            </a:extLst>
          </p:cNvPr>
          <p:cNvPicPr>
            <a:picLocks noGrp="1" noChangeAspect="1"/>
          </p:cNvPicPr>
          <p:nvPr>
            <p:ph idx="1"/>
          </p:nvPr>
        </p:nvPicPr>
        <p:blipFill>
          <a:blip r:embed="rId2"/>
          <a:stretch>
            <a:fillRect/>
          </a:stretch>
        </p:blipFill>
        <p:spPr>
          <a:xfrm>
            <a:off x="3271346" y="1349375"/>
            <a:ext cx="4389164" cy="3513138"/>
          </a:xfrm>
          <a:prstGeom prst="rect">
            <a:avLst/>
          </a:prstGeom>
        </p:spPr>
      </p:pic>
      <p:pic>
        <p:nvPicPr>
          <p:cNvPr id="8" name="Picture 7">
            <a:extLst>
              <a:ext uri="{FF2B5EF4-FFF2-40B4-BE49-F238E27FC236}">
                <a16:creationId xmlns:a16="http://schemas.microsoft.com/office/drawing/2014/main" id="{5258CE8A-B33D-5A1E-5FE0-26BDA4BE4C14}"/>
              </a:ext>
            </a:extLst>
          </p:cNvPr>
          <p:cNvPicPr>
            <a:picLocks noChangeAspect="1"/>
          </p:cNvPicPr>
          <p:nvPr/>
        </p:nvPicPr>
        <p:blipFill>
          <a:blip r:embed="rId3"/>
          <a:stretch>
            <a:fillRect/>
          </a:stretch>
        </p:blipFill>
        <p:spPr>
          <a:xfrm>
            <a:off x="6270474" y="1038115"/>
            <a:ext cx="2573275" cy="424365"/>
          </a:xfrm>
          <a:prstGeom prst="rect">
            <a:avLst/>
          </a:prstGeom>
        </p:spPr>
      </p:pic>
    </p:spTree>
    <p:extLst>
      <p:ext uri="{BB962C8B-B14F-4D97-AF65-F5344CB8AC3E}">
        <p14:creationId xmlns:p14="http://schemas.microsoft.com/office/powerpoint/2010/main" val="3756514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02297"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What if data points is not linearly separable ?</a:t>
            </a:r>
          </a:p>
          <a:p>
            <a:endParaRPr lang="en-GB" dirty="0"/>
          </a:p>
          <a:p>
            <a:r>
              <a:rPr lang="en-GB" dirty="0"/>
              <a:t>Look in Fig. how can we separate the data-points linearly?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572000" y="1281703"/>
            <a:ext cx="3926448" cy="3513138"/>
          </a:xfrm>
          <a:prstGeom prst="rect">
            <a:avLst/>
          </a:prstGeom>
        </p:spPr>
      </p:pic>
    </p:spTree>
    <p:extLst>
      <p:ext uri="{BB962C8B-B14F-4D97-AF65-F5344CB8AC3E}">
        <p14:creationId xmlns:p14="http://schemas.microsoft.com/office/powerpoint/2010/main" val="4065686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02297" cy="2031325"/>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would  not be able to find the line that separates separate data point into two classes and Support Vectors.</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110030" y="1281703"/>
            <a:ext cx="3926448" cy="3513138"/>
          </a:xfrm>
          <a:prstGeom prst="rect">
            <a:avLst/>
          </a:prstGeom>
        </p:spPr>
      </p:pic>
    </p:spTree>
    <p:extLst>
      <p:ext uri="{BB962C8B-B14F-4D97-AF65-F5344CB8AC3E}">
        <p14:creationId xmlns:p14="http://schemas.microsoft.com/office/powerpoint/2010/main" val="235668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7" y="1032376"/>
            <a:ext cx="8839966" cy="3078747"/>
          </a:xfrm>
          <a:prstGeom prst="rect">
            <a:avLst/>
          </a:prstGeom>
        </p:spPr>
      </p:pic>
    </p:spTree>
    <p:extLst>
      <p:ext uri="{BB962C8B-B14F-4D97-AF65-F5344CB8AC3E}">
        <p14:creationId xmlns:p14="http://schemas.microsoft.com/office/powerpoint/2010/main" val="3620425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77359" cy="2031325"/>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This type of situation comes very often in machine learning world as raw data are always non-linear here. So, Is it do-able?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287451" y="1253841"/>
            <a:ext cx="3926448" cy="3513138"/>
          </a:xfrm>
          <a:prstGeom prst="rect">
            <a:avLst/>
          </a:prstGeom>
        </p:spPr>
      </p:pic>
    </p:spTree>
    <p:extLst>
      <p:ext uri="{BB962C8B-B14F-4D97-AF65-F5344CB8AC3E}">
        <p14:creationId xmlns:p14="http://schemas.microsoft.com/office/powerpoint/2010/main" val="1782242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2194582"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Yes!!. we will add one extra dimension to the data points to make it separable.</a:t>
            </a:r>
            <a:endParaRPr lang="en-PK" baseline="-25000" dirty="0"/>
          </a:p>
          <a:p>
            <a:r>
              <a:rPr lang="en-GB" dirty="0"/>
              <a:t>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2608776" y="1349375"/>
            <a:ext cx="3926448" cy="3513138"/>
          </a:xfrm>
          <a:prstGeom prst="rect">
            <a:avLst/>
          </a:prstGeom>
        </p:spPr>
      </p:pic>
    </p:spTree>
    <p:extLst>
      <p:ext uri="{BB962C8B-B14F-4D97-AF65-F5344CB8AC3E}">
        <p14:creationId xmlns:p14="http://schemas.microsoft.com/office/powerpoint/2010/main" val="2229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403321" y="1157377"/>
            <a:ext cx="2849284" cy="3416320"/>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can increase the number of dimensions so now SVM classifier would be able to find the plane that separates separate data point into two classes and Support Vectors.</a:t>
            </a:r>
            <a:endParaRPr lang="en-PK" baseline="-25000" dirty="0"/>
          </a:p>
        </p:txBody>
      </p:sp>
      <p:pic>
        <p:nvPicPr>
          <p:cNvPr id="6" name="Content Placeholder 5">
            <a:extLst>
              <a:ext uri="{FF2B5EF4-FFF2-40B4-BE49-F238E27FC236}">
                <a16:creationId xmlns:a16="http://schemas.microsoft.com/office/drawing/2014/main" id="{8628D23A-A22B-6808-7FB3-A545AF590A4E}"/>
              </a:ext>
            </a:extLst>
          </p:cNvPr>
          <p:cNvPicPr>
            <a:picLocks noGrp="1" noChangeAspect="1"/>
          </p:cNvPicPr>
          <p:nvPr>
            <p:ph idx="1"/>
          </p:nvPr>
        </p:nvPicPr>
        <p:blipFill>
          <a:blip r:embed="rId2"/>
          <a:stretch>
            <a:fillRect/>
          </a:stretch>
        </p:blipFill>
        <p:spPr>
          <a:xfrm>
            <a:off x="3937000" y="1446025"/>
            <a:ext cx="4521200" cy="3416300"/>
          </a:xfrm>
          <a:prstGeom prst="rect">
            <a:avLst/>
          </a:prstGeom>
        </p:spPr>
      </p:pic>
    </p:spTree>
    <p:extLst>
      <p:ext uri="{BB962C8B-B14F-4D97-AF65-F5344CB8AC3E}">
        <p14:creationId xmlns:p14="http://schemas.microsoft.com/office/powerpoint/2010/main" val="288293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2849284"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The process of making non-linearly separable data point to linearly separable data point is also known as Kernel Trick.</a:t>
            </a:r>
            <a:endParaRPr lang="en-PK" baseline="-25000" dirty="0"/>
          </a:p>
        </p:txBody>
      </p:sp>
      <p:pic>
        <p:nvPicPr>
          <p:cNvPr id="8194" name="Picture 2">
            <a:extLst>
              <a:ext uri="{FF2B5EF4-FFF2-40B4-BE49-F238E27FC236}">
                <a16:creationId xmlns:a16="http://schemas.microsoft.com/office/drawing/2014/main" id="{D7D22543-F037-2247-29A5-7F2558B335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2053" y="1350110"/>
            <a:ext cx="5386234" cy="311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89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5" name="Content Placeholder 4">
            <a:extLst>
              <a:ext uri="{FF2B5EF4-FFF2-40B4-BE49-F238E27FC236}">
                <a16:creationId xmlns:a16="http://schemas.microsoft.com/office/drawing/2014/main" id="{93E1A6BC-E79A-6D2F-22CA-163E0C8D370A}"/>
              </a:ext>
            </a:extLst>
          </p:cNvPr>
          <p:cNvPicPr>
            <a:picLocks noChangeAspect="1"/>
          </p:cNvPicPr>
          <p:nvPr/>
        </p:nvPicPr>
        <p:blipFill>
          <a:blip r:embed="rId2"/>
          <a:stretch>
            <a:fillRect/>
          </a:stretch>
        </p:blipFill>
        <p:spPr>
          <a:xfrm>
            <a:off x="233114" y="1349375"/>
            <a:ext cx="3926448" cy="3513138"/>
          </a:xfrm>
          <a:prstGeom prst="rect">
            <a:avLst/>
          </a:prstGeom>
        </p:spPr>
      </p:pic>
      <p:pic>
        <p:nvPicPr>
          <p:cNvPr id="6" name="Content Placeholder 5">
            <a:extLst>
              <a:ext uri="{FF2B5EF4-FFF2-40B4-BE49-F238E27FC236}">
                <a16:creationId xmlns:a16="http://schemas.microsoft.com/office/drawing/2014/main" id="{DBF9A021-130A-307D-F689-CA1FBAD931FB}"/>
              </a:ext>
            </a:extLst>
          </p:cNvPr>
          <p:cNvPicPr>
            <a:picLocks noChangeAspect="1"/>
          </p:cNvPicPr>
          <p:nvPr/>
        </p:nvPicPr>
        <p:blipFill>
          <a:blip r:embed="rId3"/>
          <a:stretch>
            <a:fillRect/>
          </a:stretch>
        </p:blipFill>
        <p:spPr>
          <a:xfrm>
            <a:off x="4483288" y="1446213"/>
            <a:ext cx="4521200" cy="3416300"/>
          </a:xfrm>
          <a:prstGeom prst="rect">
            <a:avLst/>
          </a:prstGeom>
        </p:spPr>
      </p:pic>
      <p:pic>
        <p:nvPicPr>
          <p:cNvPr id="10" name="Content Placeholder 3">
            <a:extLst>
              <a:ext uri="{FF2B5EF4-FFF2-40B4-BE49-F238E27FC236}">
                <a16:creationId xmlns:a16="http://schemas.microsoft.com/office/drawing/2014/main" id="{92226273-6D37-0CE2-0D0D-5C22EB12D0EB}"/>
              </a:ext>
            </a:extLst>
          </p:cNvPr>
          <p:cNvPicPr>
            <a:picLocks noGrp="1" noChangeAspect="1"/>
          </p:cNvPicPr>
          <p:nvPr>
            <p:ph idx="1"/>
          </p:nvPr>
        </p:nvPicPr>
        <p:blipFill>
          <a:blip r:embed="rId4"/>
          <a:stretch>
            <a:fillRect/>
          </a:stretch>
        </p:blipFill>
        <p:spPr>
          <a:xfrm>
            <a:off x="3350360" y="1808225"/>
            <a:ext cx="1403954" cy="952683"/>
          </a:xfrm>
          <a:prstGeom prst="rect">
            <a:avLst/>
          </a:prstGeom>
        </p:spPr>
      </p:pic>
    </p:spTree>
    <p:extLst>
      <p:ext uri="{BB962C8B-B14F-4D97-AF65-F5344CB8AC3E}">
        <p14:creationId xmlns:p14="http://schemas.microsoft.com/office/powerpoint/2010/main" val="4043801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950316"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If you look in Figure there are numbers of hyperplane that can separate the data points in two components. So optimal hyperplane is one which divides the data points very well. </a:t>
            </a:r>
          </a:p>
          <a:p>
            <a:r>
              <a:rPr lang="en-GB" dirty="0"/>
              <a:t>So question is why it is needed to choose optimal hyper plane?</a:t>
            </a:r>
            <a:endParaRPr lang="en-PK" baseline="-25000" dirty="0"/>
          </a:p>
        </p:txBody>
      </p:sp>
      <p:pic>
        <p:nvPicPr>
          <p:cNvPr id="10242" name="Picture 2">
            <a:extLst>
              <a:ext uri="{FF2B5EF4-FFF2-40B4-BE49-F238E27FC236}">
                <a16:creationId xmlns:a16="http://schemas.microsoft.com/office/drawing/2014/main" id="{8422E70B-F6CB-146D-051F-0E03BAE86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034" y="1347381"/>
            <a:ext cx="4038806" cy="351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11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362377" y="1109610"/>
            <a:ext cx="3970787" cy="3416320"/>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So if you choose sub-optimal hyperplane, no doubt after number of training iteration , training error will decrease but during testing when an unseen instance will come, it will result in high test error. </a:t>
            </a:r>
          </a:p>
          <a:p>
            <a:endParaRPr lang="en-GB" dirty="0"/>
          </a:p>
          <a:p>
            <a:r>
              <a:rPr lang="en-GB" dirty="0"/>
              <a:t>In that case it is must to choose an optimal plane to get good accuracy.</a:t>
            </a:r>
            <a:endParaRPr lang="en-PK" baseline="-25000" dirty="0"/>
          </a:p>
        </p:txBody>
      </p:sp>
      <p:pic>
        <p:nvPicPr>
          <p:cNvPr id="10242" name="Picture 2">
            <a:extLst>
              <a:ext uri="{FF2B5EF4-FFF2-40B4-BE49-F238E27FC236}">
                <a16:creationId xmlns:a16="http://schemas.microsoft.com/office/drawing/2014/main" id="{8422E70B-F6CB-146D-051F-0E03BAE86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034" y="1347381"/>
            <a:ext cx="4038806" cy="351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543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1026" name="Picture 2">
            <a:extLst>
              <a:ext uri="{FF2B5EF4-FFF2-40B4-BE49-F238E27FC236}">
                <a16:creationId xmlns:a16="http://schemas.microsoft.com/office/drawing/2014/main" id="{1CAC15F3-E629-2FE9-AD1C-C870DCDBCF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084776"/>
            <a:ext cx="7940675" cy="33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499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6146" name="Picture 2">
            <a:extLst>
              <a:ext uri="{FF2B5EF4-FFF2-40B4-BE49-F238E27FC236}">
                <a16:creationId xmlns:a16="http://schemas.microsoft.com/office/drawing/2014/main" id="{CCA691E9-9C13-F330-157C-574A2B0079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670" y="1205144"/>
            <a:ext cx="7899611" cy="2977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48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7170"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C663BE-8302-EFCB-FCAB-A041020D42B0}"/>
              </a:ext>
            </a:extLst>
          </p:cNvPr>
          <p:cNvSpPr txBox="1"/>
          <p:nvPr/>
        </p:nvSpPr>
        <p:spPr>
          <a:xfrm>
            <a:off x="143554" y="1032850"/>
            <a:ext cx="4455742" cy="3693319"/>
          </a:xfrm>
          <a:prstGeom prst="rect">
            <a:avLst/>
          </a:prstGeom>
          <a:noFill/>
        </p:spPr>
        <p:txBody>
          <a:bodyPr wrap="square">
            <a:spAutoFit/>
          </a:bodyPr>
          <a:lstStyle/>
          <a:p>
            <a:pPr algn="just"/>
            <a:r>
              <a:rPr lang="en-GB" b="1" dirty="0">
                <a:solidFill>
                  <a:srgbClr val="292929"/>
                </a:solidFill>
                <a:latin typeface="Times New Roman" panose="02020603050405020304" pitchFamily="18" charset="0"/>
                <a:cs typeface="Times New Roman" panose="02020603050405020304" pitchFamily="18" charset="0"/>
              </a:rPr>
              <a:t>Hyperplane</a:t>
            </a:r>
            <a:r>
              <a:rPr lang="en-GB" dirty="0">
                <a:solidFill>
                  <a:srgbClr val="292929"/>
                </a:solidFill>
                <a:latin typeface="Times New Roman" panose="02020603050405020304" pitchFamily="18" charset="0"/>
                <a:cs typeface="Times New Roman" panose="02020603050405020304" pitchFamily="18" charset="0"/>
              </a:rPr>
              <a:t> is a line (in 2D space and plane on 3D space and hyperplane in more then 3D space) that separate data points into two classes.</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b="1" dirty="0">
                <a:solidFill>
                  <a:srgbClr val="292929"/>
                </a:solidFill>
                <a:latin typeface="Times New Roman" panose="02020603050405020304" pitchFamily="18" charset="0"/>
                <a:cs typeface="Times New Roman" panose="02020603050405020304" pitchFamily="18" charset="0"/>
              </a:rPr>
              <a:t>Support Vectors</a:t>
            </a:r>
            <a:r>
              <a:rPr lang="en-GB" dirty="0">
                <a:solidFill>
                  <a:srgbClr val="292929"/>
                </a:solidFill>
                <a:latin typeface="Times New Roman" panose="02020603050405020304" pitchFamily="18" charset="0"/>
                <a:cs typeface="Times New Roman" panose="02020603050405020304" pitchFamily="18" charset="0"/>
              </a:rPr>
              <a:t> are the data points that lie nearest to the hyperplane. If the these data points changes then the position of Hyperplane also changes.</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Support Vectors should be as far as possible to the hyperplane other it would be very difficult to classify the data points.</a:t>
            </a:r>
          </a:p>
        </p:txBody>
      </p:sp>
    </p:spTree>
    <p:extLst>
      <p:ext uri="{BB962C8B-B14F-4D97-AF65-F5344CB8AC3E}">
        <p14:creationId xmlns:p14="http://schemas.microsoft.com/office/powerpoint/2010/main" val="207595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7" y="1172665"/>
            <a:ext cx="8839966" cy="3071126"/>
          </a:xfrm>
          <a:prstGeom prst="rect">
            <a:avLst/>
          </a:prstGeom>
        </p:spPr>
      </p:pic>
    </p:spTree>
    <p:extLst>
      <p:ext uri="{BB962C8B-B14F-4D97-AF65-F5344CB8AC3E}">
        <p14:creationId xmlns:p14="http://schemas.microsoft.com/office/powerpoint/2010/main" val="1345226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1127166"/>
            <a:ext cx="4592218" cy="3416320"/>
          </a:xfrm>
          <a:prstGeom prst="rect">
            <a:avLst/>
          </a:prstGeom>
          <a:noFill/>
        </p:spPr>
        <p:txBody>
          <a:bodyPr wrap="square">
            <a:spAutoFit/>
          </a:bodyPr>
          <a:lstStyle/>
          <a:p>
            <a:pPr algn="just"/>
            <a:r>
              <a:rPr lang="en-GB" dirty="0">
                <a:solidFill>
                  <a:srgbClr val="292929"/>
                </a:solidFill>
                <a:latin typeface="Times New Roman" panose="02020603050405020304" pitchFamily="18" charset="0"/>
                <a:cs typeface="Times New Roman" panose="02020603050405020304" pitchFamily="18" charset="0"/>
              </a:rPr>
              <a:t>S</a:t>
            </a:r>
            <a:r>
              <a:rPr lang="en-GB" b="0" i="0" dirty="0">
                <a:solidFill>
                  <a:srgbClr val="292929"/>
                </a:solidFill>
                <a:effectLst/>
                <a:latin typeface="Times New Roman" panose="02020603050405020304" pitchFamily="18" charset="0"/>
                <a:cs typeface="Times New Roman" panose="02020603050405020304" pitchFamily="18" charset="0"/>
              </a:rPr>
              <a:t>olid black line is </a:t>
            </a:r>
            <a:r>
              <a:rPr lang="en-GB" b="1" i="0" dirty="0">
                <a:solidFill>
                  <a:srgbClr val="292929"/>
                </a:solidFill>
                <a:effectLst/>
                <a:latin typeface="Times New Roman" panose="02020603050405020304" pitchFamily="18" charset="0"/>
                <a:cs typeface="Times New Roman" panose="02020603050405020304" pitchFamily="18" charset="0"/>
              </a:rPr>
              <a:t>optimal hyperplane</a:t>
            </a:r>
            <a:r>
              <a:rPr lang="en-GB" b="0" i="0" dirty="0">
                <a:solidFill>
                  <a:srgbClr val="292929"/>
                </a:solidFill>
                <a:effectLst/>
                <a:latin typeface="Times New Roman" panose="02020603050405020304" pitchFamily="18" charset="0"/>
                <a:cs typeface="Times New Roman" panose="02020603050405020304" pitchFamily="18" charset="0"/>
              </a:rPr>
              <a:t>.</a:t>
            </a:r>
          </a:p>
          <a:p>
            <a:pPr algn="just"/>
            <a:r>
              <a:rPr lang="en-GB" dirty="0">
                <a:solidFill>
                  <a:srgbClr val="292929"/>
                </a:solidFill>
                <a:latin typeface="Times New Roman" panose="02020603050405020304" pitchFamily="18" charset="0"/>
                <a:cs typeface="Times New Roman" panose="02020603050405020304" pitchFamily="18" charset="0"/>
              </a:rPr>
              <a:t>T</a:t>
            </a:r>
            <a:r>
              <a:rPr lang="en-GB" b="0" i="0" dirty="0">
                <a:solidFill>
                  <a:srgbClr val="292929"/>
                </a:solidFill>
                <a:effectLst/>
                <a:latin typeface="Times New Roman" panose="02020603050405020304" pitchFamily="18" charset="0"/>
                <a:cs typeface="Times New Roman" panose="02020603050405020304" pitchFamily="18" charset="0"/>
              </a:rPr>
              <a:t>wo dotted line is </a:t>
            </a:r>
            <a:r>
              <a:rPr lang="en-GB" b="1" i="0" dirty="0">
                <a:solidFill>
                  <a:srgbClr val="292929"/>
                </a:solidFill>
                <a:effectLst/>
                <a:latin typeface="Times New Roman" panose="02020603050405020304" pitchFamily="18" charset="0"/>
                <a:cs typeface="Times New Roman" panose="02020603050405020304" pitchFamily="18" charset="0"/>
              </a:rPr>
              <a:t>some hyperplane</a:t>
            </a:r>
            <a:r>
              <a:rPr lang="en-GB" b="0" i="0" dirty="0">
                <a:solidFill>
                  <a:srgbClr val="292929"/>
                </a:solidFill>
                <a:effectLst/>
                <a:latin typeface="Times New Roman" panose="02020603050405020304" pitchFamily="18" charset="0"/>
                <a:cs typeface="Times New Roman" panose="02020603050405020304" pitchFamily="18" charset="0"/>
              </a:rPr>
              <a:t>, which is passing through nearest data points to the optimal hyperplane. </a:t>
            </a:r>
          </a:p>
          <a:p>
            <a:pPr algn="just"/>
            <a:endParaRPr lang="en-GB" b="0" i="0" dirty="0">
              <a:solidFill>
                <a:srgbClr val="292929"/>
              </a:solidFill>
              <a:effectLst/>
              <a:latin typeface="Times New Roman" panose="02020603050405020304" pitchFamily="18" charset="0"/>
              <a:cs typeface="Times New Roman" panose="02020603050405020304" pitchFamily="18" charset="0"/>
            </a:endParaRPr>
          </a:p>
          <a:p>
            <a:pPr algn="just"/>
            <a:r>
              <a:rPr lang="en-GB" b="0" i="0" dirty="0">
                <a:solidFill>
                  <a:srgbClr val="292929"/>
                </a:solidFill>
                <a:effectLst/>
                <a:latin typeface="Times New Roman" panose="02020603050405020304" pitchFamily="18" charset="0"/>
                <a:cs typeface="Times New Roman" panose="02020603050405020304" pitchFamily="18" charset="0"/>
              </a:rPr>
              <a:t>Then distance between hyperplane and optimal hyperplane is know as </a:t>
            </a:r>
            <a:r>
              <a:rPr lang="en-GB" b="1" i="0" dirty="0">
                <a:solidFill>
                  <a:srgbClr val="292929"/>
                </a:solidFill>
                <a:effectLst/>
                <a:latin typeface="Times New Roman" panose="02020603050405020304" pitchFamily="18" charset="0"/>
                <a:cs typeface="Times New Roman" panose="02020603050405020304" pitchFamily="18" charset="0"/>
              </a:rPr>
              <a:t>margin</a:t>
            </a:r>
            <a:r>
              <a:rPr lang="en-GB" b="0" i="0" dirty="0">
                <a:solidFill>
                  <a:srgbClr val="292929"/>
                </a:solidFill>
                <a:effectLst/>
                <a:latin typeface="Times New Roman" panose="02020603050405020304" pitchFamily="18" charset="0"/>
                <a:cs typeface="Times New Roman" panose="02020603050405020304" pitchFamily="18" charset="0"/>
              </a:rPr>
              <a:t>, and Margin is an area which do not contains any data points. </a:t>
            </a:r>
          </a:p>
          <a:p>
            <a:pPr algn="just"/>
            <a:endParaRPr lang="en-GB" b="0" i="0" dirty="0">
              <a:solidFill>
                <a:srgbClr val="292929"/>
              </a:solidFill>
              <a:effectLst/>
              <a:latin typeface="Times New Roman" panose="02020603050405020304" pitchFamily="18" charset="0"/>
              <a:cs typeface="Times New Roman" panose="02020603050405020304" pitchFamily="18" charset="0"/>
            </a:endParaRPr>
          </a:p>
          <a:p>
            <a:pPr algn="just"/>
            <a:r>
              <a:rPr lang="en-GB" b="0" i="0" dirty="0">
                <a:solidFill>
                  <a:srgbClr val="292929"/>
                </a:solidFill>
                <a:effectLst/>
                <a:latin typeface="Times New Roman" panose="02020603050405020304" pitchFamily="18" charset="0"/>
                <a:cs typeface="Times New Roman" panose="02020603050405020304" pitchFamily="18" charset="0"/>
              </a:rPr>
              <a:t>There will be some cases when we have data points in margin area but right now we stick to margin as no data points lands.</a:t>
            </a:r>
          </a:p>
        </p:txBody>
      </p:sp>
      <p:pic>
        <p:nvPicPr>
          <p:cNvPr id="6"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19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997848"/>
            <a:ext cx="4585394" cy="3970318"/>
          </a:xfrm>
          <a:prstGeom prst="rect">
            <a:avLst/>
          </a:prstGeom>
          <a:noFill/>
        </p:spPr>
        <p:txBody>
          <a:bodyPr wrap="square">
            <a:spAutoFit/>
          </a:bodyPr>
          <a:lstStyle/>
          <a:p>
            <a:pPr algn="just"/>
            <a:r>
              <a:rPr lang="en-GB" dirty="0">
                <a:solidFill>
                  <a:srgbClr val="292929"/>
                </a:solidFill>
                <a:latin typeface="Times New Roman" panose="02020603050405020304" pitchFamily="18" charset="0"/>
                <a:cs typeface="Times New Roman" panose="02020603050405020304" pitchFamily="18" charset="0"/>
              </a:rPr>
              <a:t>So, when we are choosing optimal hyperplane we will choose one among set of hyperplane which is highest distance from the closest data points. </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If optimal hyperplane is very close to data points then margin will be very small and it will generalize well for training data but when an unseen data will come it will fail to generalize well. </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So our goal is to maximize the margin so that our classifier is able to generalize well for unseen instances.</a:t>
            </a:r>
            <a:endParaRPr lang="en-PK" b="1"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66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2048726"/>
            <a:ext cx="4275740" cy="1200329"/>
          </a:xfrm>
          <a:prstGeom prst="rect">
            <a:avLst/>
          </a:prstGeom>
          <a:noFill/>
        </p:spPr>
        <p:txBody>
          <a:bodyPr wrap="square">
            <a:spAutoFit/>
          </a:bodyPr>
          <a:lstStyle/>
          <a:p>
            <a:r>
              <a:rPr lang="en-GB" dirty="0">
                <a:solidFill>
                  <a:srgbClr val="292929"/>
                </a:solidFill>
                <a:latin typeface="Times New Roman" panose="02020603050405020304" pitchFamily="18" charset="0"/>
                <a:cs typeface="Times New Roman" panose="02020603050405020304" pitchFamily="18" charset="0"/>
              </a:rPr>
              <a:t>The main objective of SVM is to find the optimal hyperplane which linearly separates the data points in two component by maximizing the margin.</a:t>
            </a:r>
          </a:p>
        </p:txBody>
      </p:sp>
      <p:pic>
        <p:nvPicPr>
          <p:cNvPr id="7"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79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9"/>
          <p:cNvSpPr txBox="1"/>
          <p:nvPr/>
        </p:nvSpPr>
        <p:spPr>
          <a:xfrm>
            <a:off x="334260" y="1246592"/>
            <a:ext cx="5917495" cy="3487493"/>
          </a:xfrm>
          <a:prstGeom prst="rect">
            <a:avLst/>
          </a:prstGeom>
        </p:spPr>
        <p:txBody>
          <a:bodyPr vert="horz" wrap="square" lIns="0" tIns="9525" rIns="0" bIns="0" rtlCol="0">
            <a:spAutoFit/>
          </a:bodyPr>
          <a:lstStyle/>
          <a:p>
            <a:pPr marR="278606">
              <a:spcAft>
                <a:spcPts val="450"/>
              </a:spcAft>
              <a:buClr>
                <a:schemeClr val="tx1"/>
              </a:buClr>
              <a:tabLst>
                <a:tab pos="603409" algn="l"/>
                <a:tab pos="603885" algn="l"/>
              </a:tabLst>
            </a:pPr>
            <a:r>
              <a:rPr lang="en-US" altLang="en-US" sz="2100" b="1" i="1" dirty="0">
                <a:latin typeface="Bell MT" panose="02020503060305020303" pitchFamily="18" charset="0"/>
                <a:ea typeface="Verdana" panose="020B0604030504040204" pitchFamily="34" charset="0"/>
                <a:cs typeface="Times New Roman" panose="02020603050405020304" pitchFamily="18" charset="0"/>
              </a:rPr>
              <a:t>Advantages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well with smaller datasets.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efficiently when there is a clear margin of separation.</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well with high dimensional data, good to find complex relationship.</a:t>
            </a:r>
          </a:p>
          <a:p>
            <a:pPr marL="355600" marR="278606" indent="-346075">
              <a:spcAft>
                <a:spcPts val="450"/>
              </a:spcAft>
              <a:buClr>
                <a:schemeClr val="tx1"/>
              </a:buClr>
              <a:tabLst>
                <a:tab pos="603250" algn="l"/>
              </a:tabLst>
            </a:pPr>
            <a:r>
              <a:rPr lang="en-US" altLang="en-US" b="1" i="1" dirty="0">
                <a:latin typeface="Bell MT" panose="02020503060305020303" pitchFamily="18" charset="0"/>
                <a:ea typeface="Verdana" panose="020B0604030504040204" pitchFamily="34" charset="0"/>
                <a:cs typeface="Times New Roman" panose="02020603050405020304" pitchFamily="18" charset="0"/>
              </a:rPr>
              <a:t>Disadvantages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Not suitable for large datasets as training time is higher.</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Not suitable for noisier datasets with overlapping classes.</a:t>
            </a:r>
          </a:p>
        </p:txBody>
      </p:sp>
      <p:sp>
        <p:nvSpPr>
          <p:cNvPr id="2" name="Title 1">
            <a:extLst>
              <a:ext uri="{FF2B5EF4-FFF2-40B4-BE49-F238E27FC236}">
                <a16:creationId xmlns:a16="http://schemas.microsoft.com/office/drawing/2014/main" id="{9A07B4F3-0534-27D6-A85C-BA02B8A6D229}"/>
              </a:ext>
            </a:extLst>
          </p:cNvPr>
          <p:cNvSpPr>
            <a:spLocks noGrp="1"/>
          </p:cNvSpPr>
          <p:nvPr>
            <p:ph type="title"/>
          </p:nvPr>
        </p:nvSpPr>
        <p:spPr>
          <a:xfrm>
            <a:off x="601670" y="28692"/>
            <a:ext cx="7940659" cy="687816"/>
          </a:xfrm>
        </p:spPr>
        <p:txBody>
          <a:bodyPr>
            <a:normAutofit/>
          </a:bodyPr>
          <a:lstStyle/>
          <a:p>
            <a:r>
              <a:rPr lang="en-US" sz="3600" dirty="0"/>
              <a:t>Support Vector Machine - Intuition….  </a:t>
            </a:r>
            <a:endParaRPr lang="en-PK" dirty="0"/>
          </a:p>
        </p:txBody>
      </p:sp>
      <p:sp>
        <p:nvSpPr>
          <p:cNvPr id="3" name="TextBox 2">
            <a:extLst>
              <a:ext uri="{FF2B5EF4-FFF2-40B4-BE49-F238E27FC236}">
                <a16:creationId xmlns:a16="http://schemas.microsoft.com/office/drawing/2014/main" id="{8F54DD26-8C63-BAA2-AFFB-BA91741039E8}"/>
              </a:ext>
            </a:extLst>
          </p:cNvPr>
          <p:cNvSpPr txBox="1"/>
          <p:nvPr/>
        </p:nvSpPr>
        <p:spPr>
          <a:xfrm>
            <a:off x="7167984" y="3545150"/>
            <a:ext cx="1679755" cy="1323439"/>
          </a:xfrm>
          <a:prstGeom prst="rect">
            <a:avLst/>
          </a:prstGeom>
          <a:noFill/>
        </p:spPr>
        <p:txBody>
          <a:bodyPr wrap="square" rtlCol="0">
            <a:spAutoFit/>
          </a:bodyPr>
          <a:lstStyle/>
          <a:p>
            <a:r>
              <a:rPr lang="en-PK" sz="1600" dirty="0"/>
              <a:t>Choose logistic regression if </a:t>
            </a:r>
          </a:p>
          <a:p>
            <a:r>
              <a:rPr lang="en-GB" sz="1600" dirty="0"/>
              <a:t>F</a:t>
            </a:r>
            <a:r>
              <a:rPr lang="en-PK" sz="1600" dirty="0"/>
              <a:t>eatures are less and dataset is large.</a:t>
            </a:r>
          </a:p>
        </p:txBody>
      </p:sp>
      <p:sp>
        <p:nvSpPr>
          <p:cNvPr id="4" name="TextBox 3">
            <a:extLst>
              <a:ext uri="{FF2B5EF4-FFF2-40B4-BE49-F238E27FC236}">
                <a16:creationId xmlns:a16="http://schemas.microsoft.com/office/drawing/2014/main" id="{EDB8D3A3-F429-F5DB-327C-FAC0B46CDFA2}"/>
              </a:ext>
            </a:extLst>
          </p:cNvPr>
          <p:cNvSpPr txBox="1"/>
          <p:nvPr/>
        </p:nvSpPr>
        <p:spPr>
          <a:xfrm>
            <a:off x="7167985" y="1197405"/>
            <a:ext cx="1679755" cy="2062103"/>
          </a:xfrm>
          <a:prstGeom prst="rect">
            <a:avLst/>
          </a:prstGeom>
          <a:noFill/>
        </p:spPr>
        <p:txBody>
          <a:bodyPr wrap="square" rtlCol="0">
            <a:spAutoFit/>
          </a:bodyPr>
          <a:lstStyle/>
          <a:p>
            <a:r>
              <a:rPr lang="en-PK" sz="1600" dirty="0"/>
              <a:t>Choose SVM if </a:t>
            </a:r>
          </a:p>
          <a:p>
            <a:r>
              <a:rPr lang="en-GB" sz="1600" dirty="0"/>
              <a:t>F</a:t>
            </a:r>
            <a:r>
              <a:rPr lang="en-PK" sz="1600" dirty="0"/>
              <a:t>eatures are more and dataset is small as it is good to find complex relationship b/w data.</a:t>
            </a:r>
          </a:p>
        </p:txBody>
      </p:sp>
    </p:spTree>
    <p:extLst>
      <p:ext uri="{BB962C8B-B14F-4D97-AF65-F5344CB8AC3E}">
        <p14:creationId xmlns:p14="http://schemas.microsoft.com/office/powerpoint/2010/main" val="3246629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5A76-62C0-B099-D44D-48F8609107BA}"/>
              </a:ext>
            </a:extLst>
          </p:cNvPr>
          <p:cNvSpPr>
            <a:spLocks noGrp="1"/>
          </p:cNvSpPr>
          <p:nvPr>
            <p:ph type="title"/>
          </p:nvPr>
        </p:nvSpPr>
        <p:spPr/>
        <p:txBody>
          <a:bodyPr/>
          <a:lstStyle/>
          <a:p>
            <a:r>
              <a:rPr lang="en-US" dirty="0"/>
              <a:t>Math's Behind…</a:t>
            </a:r>
          </a:p>
        </p:txBody>
      </p:sp>
      <p:sp>
        <p:nvSpPr>
          <p:cNvPr id="3" name="Content Placeholder 2">
            <a:extLst>
              <a:ext uri="{FF2B5EF4-FFF2-40B4-BE49-F238E27FC236}">
                <a16:creationId xmlns:a16="http://schemas.microsoft.com/office/drawing/2014/main" id="{E7FCABAB-1070-AF22-29C0-8063540F37A2}"/>
              </a:ext>
            </a:extLst>
          </p:cNvPr>
          <p:cNvSpPr>
            <a:spLocks noGrp="1"/>
          </p:cNvSpPr>
          <p:nvPr>
            <p:ph idx="1"/>
          </p:nvPr>
        </p:nvSpPr>
        <p:spPr/>
        <p:txBody>
          <a:bodyPr>
            <a:normAutofit/>
          </a:bodyPr>
          <a:lstStyle/>
          <a:p>
            <a:r>
              <a:rPr lang="en-US" dirty="0"/>
              <a:t>Let’s look at the two-dimensional case first. The two-dimensional linearly separable data can be separated by a line. The function of the line is y=</a:t>
            </a:r>
            <a:r>
              <a:rPr lang="en-US" dirty="0" err="1"/>
              <a:t>ax+b</a:t>
            </a:r>
            <a:endParaRPr lang="en-US" dirty="0"/>
          </a:p>
          <a:p>
            <a:r>
              <a:rPr lang="en-US" dirty="0"/>
              <a:t>We rename x with x1 and y with x2 and we get:</a:t>
            </a:r>
          </a:p>
          <a:p>
            <a:pPr marL="0" indent="0">
              <a:buNone/>
            </a:pPr>
            <a:r>
              <a:rPr lang="en-US" dirty="0"/>
              <a:t>			ax1−x2+b=0</a:t>
            </a:r>
          </a:p>
          <a:p>
            <a:r>
              <a:rPr lang="en-US" dirty="0"/>
              <a:t>If we define x = (x1,x2) and w = (a,−1), we get:</a:t>
            </a:r>
          </a:p>
          <a:p>
            <a:pPr marL="0" indent="0">
              <a:buNone/>
            </a:pPr>
            <a:r>
              <a:rPr lang="en-US" dirty="0"/>
              <a:t>			</a:t>
            </a:r>
            <a:r>
              <a:rPr lang="en-US" dirty="0" err="1"/>
              <a:t>w⋅x+b</a:t>
            </a:r>
            <a:r>
              <a:rPr lang="en-US" dirty="0"/>
              <a:t>=0</a:t>
            </a:r>
          </a:p>
          <a:p>
            <a:endParaRPr lang="en-US" dirty="0"/>
          </a:p>
        </p:txBody>
      </p:sp>
      <p:sp>
        <p:nvSpPr>
          <p:cNvPr id="4" name="Slide Number Placeholder 3">
            <a:extLst>
              <a:ext uri="{FF2B5EF4-FFF2-40B4-BE49-F238E27FC236}">
                <a16:creationId xmlns:a16="http://schemas.microsoft.com/office/drawing/2014/main" id="{E397BDA0-EF82-2571-66B0-93412101D9B1}"/>
              </a:ext>
            </a:extLst>
          </p:cNvPr>
          <p:cNvSpPr>
            <a:spLocks noGrp="1"/>
          </p:cNvSpPr>
          <p:nvPr>
            <p:ph type="sldNum" sz="quarter" idx="4"/>
          </p:nvPr>
        </p:nvSpPr>
        <p:spPr/>
        <p:txBody>
          <a:bodyPr/>
          <a:lstStyle/>
          <a:p>
            <a:fld id="{0C921938-476A-4922-BE24-3B8F6A2854D9}" type="slidenum">
              <a:rPr lang="en-US" smtClean="0"/>
              <a:pPr/>
              <a:t>54</a:t>
            </a:fld>
            <a:endParaRPr lang="en-US" dirty="0"/>
          </a:p>
        </p:txBody>
      </p:sp>
    </p:spTree>
    <p:extLst>
      <p:ext uri="{BB962C8B-B14F-4D97-AF65-F5344CB8AC3E}">
        <p14:creationId xmlns:p14="http://schemas.microsoft.com/office/powerpoint/2010/main" val="4083711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D7F8-2795-D910-8A15-68DC751EE3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C39EED-C3FA-1A25-AE48-47793FB84F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67942B-787C-2CA1-58E0-DF5210B7D590}"/>
              </a:ext>
            </a:extLst>
          </p:cNvPr>
          <p:cNvSpPr>
            <a:spLocks noGrp="1"/>
          </p:cNvSpPr>
          <p:nvPr>
            <p:ph type="sldNum" sz="quarter" idx="4"/>
          </p:nvPr>
        </p:nvSpPr>
        <p:spPr/>
        <p:txBody>
          <a:bodyPr/>
          <a:lstStyle/>
          <a:p>
            <a:fld id="{0C921938-476A-4922-BE24-3B8F6A2854D9}" type="slidenum">
              <a:rPr lang="en-US" smtClean="0"/>
              <a:pPr/>
              <a:t>55</a:t>
            </a:fld>
            <a:endParaRPr lang="en-US" dirty="0"/>
          </a:p>
        </p:txBody>
      </p:sp>
      <p:pic>
        <p:nvPicPr>
          <p:cNvPr id="5" name="Content Placeholder 7">
            <a:extLst>
              <a:ext uri="{FF2B5EF4-FFF2-40B4-BE49-F238E27FC236}">
                <a16:creationId xmlns:a16="http://schemas.microsoft.com/office/drawing/2014/main" id="{C981C9FD-C96F-CA96-BADD-FF672E355C8B}"/>
              </a:ext>
            </a:extLst>
          </p:cNvPr>
          <p:cNvPicPr>
            <a:picLocks noChangeAspect="1"/>
          </p:cNvPicPr>
          <p:nvPr/>
        </p:nvPicPr>
        <p:blipFill>
          <a:blip r:embed="rId2"/>
          <a:stretch>
            <a:fillRect/>
          </a:stretch>
        </p:blipFill>
        <p:spPr>
          <a:xfrm>
            <a:off x="3436521" y="1447800"/>
            <a:ext cx="2270957" cy="586791"/>
          </a:xfrm>
          <a:prstGeom prst="rect">
            <a:avLst/>
          </a:prstGeom>
        </p:spPr>
      </p:pic>
      <p:pic>
        <p:nvPicPr>
          <p:cNvPr id="6" name="Picture 5">
            <a:extLst>
              <a:ext uri="{FF2B5EF4-FFF2-40B4-BE49-F238E27FC236}">
                <a16:creationId xmlns:a16="http://schemas.microsoft.com/office/drawing/2014/main" id="{E8F194A3-C885-AB96-79BF-48909C55BC98}"/>
              </a:ext>
            </a:extLst>
          </p:cNvPr>
          <p:cNvPicPr>
            <a:picLocks noChangeAspect="1"/>
          </p:cNvPicPr>
          <p:nvPr/>
        </p:nvPicPr>
        <p:blipFill>
          <a:blip r:embed="rId3"/>
          <a:stretch>
            <a:fillRect/>
          </a:stretch>
        </p:blipFill>
        <p:spPr>
          <a:xfrm>
            <a:off x="3436521" y="2103091"/>
            <a:ext cx="1996613" cy="670618"/>
          </a:xfrm>
          <a:prstGeom prst="rect">
            <a:avLst/>
          </a:prstGeom>
        </p:spPr>
      </p:pic>
      <p:pic>
        <p:nvPicPr>
          <p:cNvPr id="7" name="Picture 6">
            <a:extLst>
              <a:ext uri="{FF2B5EF4-FFF2-40B4-BE49-F238E27FC236}">
                <a16:creationId xmlns:a16="http://schemas.microsoft.com/office/drawing/2014/main" id="{438084C5-84CF-A487-0B84-3679EB19FD01}"/>
              </a:ext>
            </a:extLst>
          </p:cNvPr>
          <p:cNvPicPr>
            <a:picLocks noChangeAspect="1"/>
          </p:cNvPicPr>
          <p:nvPr/>
        </p:nvPicPr>
        <p:blipFill>
          <a:blip r:embed="rId4"/>
          <a:stretch>
            <a:fillRect/>
          </a:stretch>
        </p:blipFill>
        <p:spPr>
          <a:xfrm>
            <a:off x="3337452" y="3048000"/>
            <a:ext cx="2194750" cy="533446"/>
          </a:xfrm>
          <a:prstGeom prst="rect">
            <a:avLst/>
          </a:prstGeom>
        </p:spPr>
      </p:pic>
      <p:pic>
        <p:nvPicPr>
          <p:cNvPr id="8" name="Picture 7">
            <a:extLst>
              <a:ext uri="{FF2B5EF4-FFF2-40B4-BE49-F238E27FC236}">
                <a16:creationId xmlns:a16="http://schemas.microsoft.com/office/drawing/2014/main" id="{77FA3E5E-6F19-311D-E9A9-8A12DFBA2A31}"/>
              </a:ext>
            </a:extLst>
          </p:cNvPr>
          <p:cNvPicPr>
            <a:picLocks noChangeAspect="1"/>
          </p:cNvPicPr>
          <p:nvPr/>
        </p:nvPicPr>
        <p:blipFill>
          <a:blip r:embed="rId5"/>
          <a:stretch>
            <a:fillRect/>
          </a:stretch>
        </p:blipFill>
        <p:spPr>
          <a:xfrm>
            <a:off x="3143125" y="3611363"/>
            <a:ext cx="2857748" cy="624894"/>
          </a:xfrm>
          <a:prstGeom prst="rect">
            <a:avLst/>
          </a:prstGeom>
        </p:spPr>
      </p:pic>
    </p:spTree>
    <p:extLst>
      <p:ext uri="{BB962C8B-B14F-4D97-AF65-F5344CB8AC3E}">
        <p14:creationId xmlns:p14="http://schemas.microsoft.com/office/powerpoint/2010/main" val="3038834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48929"/>
          </a:xfrm>
        </p:spPr>
        <p:txBody>
          <a:bodyPr/>
          <a:lstStyle/>
          <a:p>
            <a:pPr algn="r"/>
            <a:r>
              <a:rPr lang="en-US" dirty="0"/>
              <a:t>Chapter Reading</a:t>
            </a:r>
          </a:p>
        </p:txBody>
      </p:sp>
      <p:sp>
        <p:nvSpPr>
          <p:cNvPr id="4" name="Rectangle 3"/>
          <p:cNvSpPr/>
          <p:nvPr/>
        </p:nvSpPr>
        <p:spPr>
          <a:xfrm>
            <a:off x="604683" y="1798532"/>
            <a:ext cx="7934633" cy="1731243"/>
          </a:xfrm>
          <a:prstGeom prst="rect">
            <a:avLst/>
          </a:prstGeom>
          <a:noFill/>
        </p:spPr>
        <p:txBody>
          <a:bodyPr wrap="square" lIns="68580" tIns="34290" rIns="68580" bIns="34290">
            <a:spAutoFit/>
          </a:bodyPr>
          <a:lstStyle/>
          <a:p>
            <a:pPr algn="ctr"/>
            <a:r>
              <a:rPr lang="en-US" sz="54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Feedback </a:t>
            </a:r>
          </a:p>
          <a:p>
            <a:pPr algn="ctr"/>
            <a:r>
              <a:rPr lang="en-US" sz="54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Questions or Comments?</a:t>
            </a:r>
          </a:p>
        </p:txBody>
      </p:sp>
    </p:spTree>
    <p:extLst>
      <p:ext uri="{BB962C8B-B14F-4D97-AF65-F5344CB8AC3E}">
        <p14:creationId xmlns:p14="http://schemas.microsoft.com/office/powerpoint/2010/main" val="43191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88" y="813299"/>
            <a:ext cx="6911426" cy="2951762"/>
          </a:xfrm>
          <a:prstGeom prst="rect">
            <a:avLst/>
          </a:prstGeom>
        </p:spPr>
      </p:pic>
      <p:pic>
        <p:nvPicPr>
          <p:cNvPr id="7" name="Picture 6"/>
          <p:cNvPicPr>
            <a:picLocks noChangeAspect="1"/>
          </p:cNvPicPr>
          <p:nvPr/>
        </p:nvPicPr>
        <p:blipFill>
          <a:blip r:embed="rId3"/>
          <a:stretch>
            <a:fillRect/>
          </a:stretch>
        </p:blipFill>
        <p:spPr>
          <a:xfrm>
            <a:off x="7206018" y="906360"/>
            <a:ext cx="1762983" cy="285870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28480"/>
          <a:stretch/>
        </p:blipFill>
        <p:spPr>
          <a:xfrm>
            <a:off x="1958339" y="4023359"/>
            <a:ext cx="2886147" cy="930777"/>
          </a:xfrm>
          <a:prstGeom prst="rect">
            <a:avLst/>
          </a:prstGeom>
        </p:spPr>
      </p:pic>
    </p:spTree>
    <p:extLst>
      <p:ext uri="{BB962C8B-B14F-4D97-AF65-F5344CB8AC3E}">
        <p14:creationId xmlns:p14="http://schemas.microsoft.com/office/powerpoint/2010/main" val="429323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61" y="973107"/>
            <a:ext cx="8413209" cy="3429297"/>
          </a:xfrm>
          <a:prstGeom prst="rect">
            <a:avLst/>
          </a:prstGeom>
        </p:spPr>
      </p:pic>
    </p:spTree>
    <p:extLst>
      <p:ext uri="{BB962C8B-B14F-4D97-AF65-F5344CB8AC3E}">
        <p14:creationId xmlns:p14="http://schemas.microsoft.com/office/powerpoint/2010/main" val="173153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What is Support Vector Machine ….  </a:t>
            </a:r>
            <a:endParaRPr lang="en-PK"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2865"/>
          <a:stretch/>
        </p:blipFill>
        <p:spPr>
          <a:xfrm>
            <a:off x="829530" y="2797793"/>
            <a:ext cx="7171041" cy="2233625"/>
          </a:xfrm>
          <a:prstGeom prst="rect">
            <a:avLst/>
          </a:prstGeom>
        </p:spPr>
      </p:pic>
      <p:pic>
        <p:nvPicPr>
          <p:cNvPr id="3" name="Picture 2"/>
          <p:cNvPicPr>
            <a:picLocks noChangeAspect="1"/>
          </p:cNvPicPr>
          <p:nvPr/>
        </p:nvPicPr>
        <p:blipFill rotWithShape="1">
          <a:blip r:embed="rId3"/>
          <a:srcRect t="2041"/>
          <a:stretch/>
        </p:blipFill>
        <p:spPr>
          <a:xfrm>
            <a:off x="4124606" y="832513"/>
            <a:ext cx="3821373" cy="1965280"/>
          </a:xfrm>
          <a:prstGeom prst="rect">
            <a:avLst/>
          </a:prstGeom>
        </p:spPr>
      </p:pic>
    </p:spTree>
    <p:extLst>
      <p:ext uri="{BB962C8B-B14F-4D97-AF65-F5344CB8AC3E}">
        <p14:creationId xmlns:p14="http://schemas.microsoft.com/office/powerpoint/2010/main" val="377034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62" y="1154615"/>
            <a:ext cx="4462438" cy="25985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466" y="1154615"/>
            <a:ext cx="4547301" cy="2598520"/>
          </a:xfrm>
          <a:prstGeom prst="rect">
            <a:avLst/>
          </a:prstGeom>
        </p:spPr>
      </p:pic>
    </p:spTree>
    <p:extLst>
      <p:ext uri="{BB962C8B-B14F-4D97-AF65-F5344CB8AC3E}">
        <p14:creationId xmlns:p14="http://schemas.microsoft.com/office/powerpoint/2010/main" val="681441585"/>
      </p:ext>
    </p:extLst>
  </p:cSld>
  <p:clrMapOvr>
    <a:masterClrMapping/>
  </p:clrMapOvr>
</p:sld>
</file>

<file path=ppt/theme/theme1.xml><?xml version="1.0" encoding="utf-8"?>
<a:theme xmlns:a="http://schemas.openxmlformats.org/drawingml/2006/main" name="Office Theme">
  <a:themeElements>
    <a:clrScheme name="Custom 23">
      <a:dk1>
        <a:srgbClr val="00144D"/>
      </a:dk1>
      <a:lt1>
        <a:sysClr val="window" lastClr="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17365</TotalTime>
  <Words>1549</Words>
  <Application>Microsoft Office PowerPoint</Application>
  <PresentationFormat>On-screen Show (16:9)</PresentationFormat>
  <Paragraphs>185</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Bell MT</vt:lpstr>
      <vt:lpstr>Calibri</vt:lpstr>
      <vt:lpstr>Gill Sans</vt:lpstr>
      <vt:lpstr>Gill Sans MT</vt:lpstr>
      <vt:lpstr>Times New Roman</vt:lpstr>
      <vt:lpstr>Wingdings</vt:lpstr>
      <vt:lpstr>Office Theme</vt:lpstr>
      <vt:lpstr>Support Vector Machine</vt:lpstr>
      <vt:lpstr>Today’s Lectures…  </vt:lpstr>
      <vt:lpstr>Why Support Vector Machine ….  </vt:lpstr>
      <vt:lpstr>Why Support Vector Machine ….  </vt:lpstr>
      <vt:lpstr>Why Support Vector Machine ….  </vt:lpstr>
      <vt:lpstr>Why Support Vector Machine ….  </vt:lpstr>
      <vt:lpstr>Why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Math's Behind…</vt:lpstr>
      <vt:lpstr>PowerPoint Presentation</vt:lpstr>
      <vt:lpstr>Chapter Reading</vt:lpstr>
    </vt:vector>
  </TitlesOfParts>
  <Company>Zder0to5ive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Tabor</dc:creator>
  <cp:lastModifiedBy>Abdullah Yousafzai</cp:lastModifiedBy>
  <cp:revision>305</cp:revision>
  <dcterms:created xsi:type="dcterms:W3CDTF">2017-09-22T15:37:04Z</dcterms:created>
  <dcterms:modified xsi:type="dcterms:W3CDTF">2023-06-13T10:19:51Z</dcterms:modified>
</cp:coreProperties>
</file>